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0" r:id="rId26"/>
    <p:sldId id="282" r:id="rId27"/>
    <p:sldId id="283" r:id="rId28"/>
    <p:sldId id="284" r:id="rId29"/>
    <p:sldId id="285" r:id="rId30"/>
    <p:sldId id="286" r:id="rId31"/>
    <p:sldId id="287" r:id="rId32"/>
    <p:sldId id="288" r:id="rId33"/>
    <p:sldId id="289" r:id="rId34"/>
    <p:sldId id="290" r:id="rId35"/>
    <p:sldId id="291" r:id="rId36"/>
    <p:sldId id="293"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6192E3-345B-4137-99A1-8AAF46E9C9E7}"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1352742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192E3-345B-4137-99A1-8AAF46E9C9E7}"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98973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192E3-345B-4137-99A1-8AAF46E9C9E7}"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3439052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192E3-345B-4137-99A1-8AAF46E9C9E7}"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06C97C-7B74-4BE3-A535-D647A0E9805A}"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53423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192E3-345B-4137-99A1-8AAF46E9C9E7}"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2329174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6192E3-345B-4137-99A1-8AAF46E9C9E7}" type="datetimeFigureOut">
              <a:rPr lang="en-IN" smtClean="0"/>
              <a:t>20-04-2021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400815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6192E3-345B-4137-99A1-8AAF46E9C9E7}" type="datetimeFigureOut">
              <a:rPr lang="en-IN" smtClean="0"/>
              <a:t>20-04-2021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2766627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192E3-345B-4137-99A1-8AAF46E9C9E7}"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3712251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192E3-345B-4137-99A1-8AAF46E9C9E7}"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812189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192E3-345B-4137-99A1-8AAF46E9C9E7}"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411520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6192E3-345B-4137-99A1-8AAF46E9C9E7}"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85682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6192E3-345B-4137-99A1-8AAF46E9C9E7}"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123481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6192E3-345B-4137-99A1-8AAF46E9C9E7}" type="datetimeFigureOut">
              <a:rPr lang="en-IN" smtClean="0"/>
              <a:t>20-04-2021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691954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6192E3-345B-4137-99A1-8AAF46E9C9E7}" type="datetimeFigureOut">
              <a:rPr lang="en-IN" smtClean="0"/>
              <a:t>20-04-2021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3093791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192E3-345B-4137-99A1-8AAF46E9C9E7}" type="datetimeFigureOut">
              <a:rPr lang="en-IN" smtClean="0"/>
              <a:t>20-04-2021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448537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192E3-345B-4137-99A1-8AAF46E9C9E7}"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739439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192E3-345B-4137-99A1-8AAF46E9C9E7}"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06C97C-7B74-4BE3-A535-D647A0E9805A}" type="slidenum">
              <a:rPr lang="en-IN" smtClean="0"/>
              <a:t>‹#›</a:t>
            </a:fld>
            <a:endParaRPr lang="en-IN"/>
          </a:p>
        </p:txBody>
      </p:sp>
    </p:spTree>
    <p:extLst>
      <p:ext uri="{BB962C8B-B14F-4D97-AF65-F5344CB8AC3E}">
        <p14:creationId xmlns:p14="http://schemas.microsoft.com/office/powerpoint/2010/main" val="100587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E6192E3-345B-4137-99A1-8AAF46E9C9E7}" type="datetimeFigureOut">
              <a:rPr lang="en-IN" smtClean="0"/>
              <a:t>20-04-2021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B06C97C-7B74-4BE3-A535-D647A0E9805A}" type="slidenum">
              <a:rPr lang="en-IN" smtClean="0"/>
              <a:t>‹#›</a:t>
            </a:fld>
            <a:endParaRPr lang="en-IN"/>
          </a:p>
        </p:txBody>
      </p:sp>
    </p:spTree>
    <p:extLst>
      <p:ext uri="{BB962C8B-B14F-4D97-AF65-F5344CB8AC3E}">
        <p14:creationId xmlns:p14="http://schemas.microsoft.com/office/powerpoint/2010/main" val="25870592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73B11-D5ED-4AA9-9CF1-2F4318AC2B0A}"/>
              </a:ext>
            </a:extLst>
          </p:cNvPr>
          <p:cNvPicPr>
            <a:picLocks noChangeAspect="1"/>
          </p:cNvPicPr>
          <p:nvPr/>
        </p:nvPicPr>
        <p:blipFill>
          <a:blip r:embed="rId2"/>
          <a:stretch>
            <a:fillRect/>
          </a:stretch>
        </p:blipFill>
        <p:spPr>
          <a:xfrm>
            <a:off x="5253515" y="348527"/>
            <a:ext cx="1684970" cy="1704677"/>
          </a:xfrm>
          <a:prstGeom prst="rect">
            <a:avLst/>
          </a:prstGeom>
        </p:spPr>
      </p:pic>
      <p:sp>
        <p:nvSpPr>
          <p:cNvPr id="4" name="TextBox 3">
            <a:extLst>
              <a:ext uri="{FF2B5EF4-FFF2-40B4-BE49-F238E27FC236}">
                <a16:creationId xmlns:a16="http://schemas.microsoft.com/office/drawing/2014/main" id="{06FA676F-E3A9-4B7E-8A75-9006161F0906}"/>
              </a:ext>
            </a:extLst>
          </p:cNvPr>
          <p:cNvSpPr txBox="1"/>
          <p:nvPr/>
        </p:nvSpPr>
        <p:spPr>
          <a:xfrm>
            <a:off x="4589755" y="2263803"/>
            <a:ext cx="3400148" cy="646331"/>
          </a:xfrm>
          <a:prstGeom prst="rect">
            <a:avLst/>
          </a:prstGeom>
          <a:noFill/>
        </p:spPr>
        <p:txBody>
          <a:bodyPr wrap="square" rtlCol="0">
            <a:spAutoFit/>
          </a:bodyPr>
          <a:lstStyle/>
          <a:p>
            <a:r>
              <a:rPr lang="en-US" sz="3600" b="1" dirty="0"/>
              <a:t>B Tech Project</a:t>
            </a:r>
            <a:endParaRPr lang="en-IN" sz="3600" b="1" dirty="0"/>
          </a:p>
        </p:txBody>
      </p:sp>
      <p:sp>
        <p:nvSpPr>
          <p:cNvPr id="5" name="TextBox 4">
            <a:extLst>
              <a:ext uri="{FF2B5EF4-FFF2-40B4-BE49-F238E27FC236}">
                <a16:creationId xmlns:a16="http://schemas.microsoft.com/office/drawing/2014/main" id="{7C72A075-AB14-43A6-B94B-417551DF9010}"/>
              </a:ext>
            </a:extLst>
          </p:cNvPr>
          <p:cNvSpPr txBox="1"/>
          <p:nvPr/>
        </p:nvSpPr>
        <p:spPr>
          <a:xfrm>
            <a:off x="1044606" y="3013501"/>
            <a:ext cx="10102788" cy="830997"/>
          </a:xfrm>
          <a:prstGeom prst="rect">
            <a:avLst/>
          </a:prstGeom>
          <a:noFill/>
        </p:spPr>
        <p:txBody>
          <a:bodyPr wrap="square" rtlCol="0">
            <a:spAutoFit/>
          </a:bodyPr>
          <a:lstStyle/>
          <a:p>
            <a:r>
              <a:rPr lang="en-US" sz="2400" b="1" dirty="0"/>
              <a:t>Topic: Development of a C# .NET application to determine Slope Stability using Spencer’s Limit Equilibrium method.</a:t>
            </a:r>
            <a:endParaRPr lang="en-IN" sz="2400" b="1" dirty="0"/>
          </a:p>
        </p:txBody>
      </p:sp>
      <p:sp>
        <p:nvSpPr>
          <p:cNvPr id="6" name="TextBox 5">
            <a:extLst>
              <a:ext uri="{FF2B5EF4-FFF2-40B4-BE49-F238E27FC236}">
                <a16:creationId xmlns:a16="http://schemas.microsoft.com/office/drawing/2014/main" id="{2B40C8DD-EB97-480B-9761-627E0764CE08}"/>
              </a:ext>
            </a:extLst>
          </p:cNvPr>
          <p:cNvSpPr txBox="1"/>
          <p:nvPr/>
        </p:nvSpPr>
        <p:spPr>
          <a:xfrm>
            <a:off x="1044606" y="4179806"/>
            <a:ext cx="4447712" cy="1754326"/>
          </a:xfrm>
          <a:prstGeom prst="rect">
            <a:avLst/>
          </a:prstGeom>
          <a:noFill/>
        </p:spPr>
        <p:txBody>
          <a:bodyPr wrap="square" rtlCol="0">
            <a:spAutoFit/>
          </a:bodyPr>
          <a:lstStyle/>
          <a:p>
            <a:r>
              <a:rPr lang="en-US" b="1" dirty="0"/>
              <a:t>Developer:</a:t>
            </a:r>
          </a:p>
          <a:p>
            <a:r>
              <a:rPr lang="en-US" b="1" dirty="0"/>
              <a:t>Virendra Satish Naik,</a:t>
            </a:r>
          </a:p>
          <a:p>
            <a:r>
              <a:rPr lang="en-US" b="1" dirty="0"/>
              <a:t>Roll No. 18155084,</a:t>
            </a:r>
          </a:p>
          <a:p>
            <a:r>
              <a:rPr lang="en-US" b="1" dirty="0"/>
              <a:t>BTech Part-IV,</a:t>
            </a:r>
          </a:p>
          <a:p>
            <a:r>
              <a:rPr lang="en-US" b="1" dirty="0"/>
              <a:t>Department of Mining Engineering,</a:t>
            </a:r>
          </a:p>
          <a:p>
            <a:r>
              <a:rPr lang="en-US" b="1" dirty="0"/>
              <a:t>IIT(BHU), Varanasi.</a:t>
            </a:r>
            <a:endParaRPr lang="en-IN" b="1" dirty="0"/>
          </a:p>
        </p:txBody>
      </p:sp>
      <p:sp>
        <p:nvSpPr>
          <p:cNvPr id="7" name="TextBox 6">
            <a:extLst>
              <a:ext uri="{FF2B5EF4-FFF2-40B4-BE49-F238E27FC236}">
                <a16:creationId xmlns:a16="http://schemas.microsoft.com/office/drawing/2014/main" id="{B3500715-1E4D-451E-9831-E5725DD3DD48}"/>
              </a:ext>
            </a:extLst>
          </p:cNvPr>
          <p:cNvSpPr txBox="1"/>
          <p:nvPr/>
        </p:nvSpPr>
        <p:spPr>
          <a:xfrm>
            <a:off x="6699684" y="4195985"/>
            <a:ext cx="4287913" cy="1477328"/>
          </a:xfrm>
          <a:prstGeom prst="rect">
            <a:avLst/>
          </a:prstGeom>
          <a:noFill/>
        </p:spPr>
        <p:txBody>
          <a:bodyPr wrap="square" rtlCol="0">
            <a:spAutoFit/>
          </a:bodyPr>
          <a:lstStyle/>
          <a:p>
            <a:r>
              <a:rPr lang="en-US" b="1" dirty="0"/>
              <a:t>Project Supervisor:</a:t>
            </a:r>
          </a:p>
          <a:p>
            <a:r>
              <a:rPr lang="en-US" b="1" dirty="0"/>
              <a:t>Dr. Ashok Jaiswal,</a:t>
            </a:r>
          </a:p>
          <a:p>
            <a:r>
              <a:rPr lang="en-US" b="1" dirty="0"/>
              <a:t>Associate Professor,</a:t>
            </a:r>
          </a:p>
          <a:p>
            <a:r>
              <a:rPr lang="en-US" b="1" dirty="0"/>
              <a:t>Department of Mining Engineering.</a:t>
            </a:r>
          </a:p>
          <a:p>
            <a:r>
              <a:rPr lang="en-US" b="1" dirty="0"/>
              <a:t>IIT(BHU) Varanasi.</a:t>
            </a:r>
            <a:endParaRPr lang="en-IN" b="1" dirty="0"/>
          </a:p>
        </p:txBody>
      </p:sp>
    </p:spTree>
    <p:extLst>
      <p:ext uri="{BB962C8B-B14F-4D97-AF65-F5344CB8AC3E}">
        <p14:creationId xmlns:p14="http://schemas.microsoft.com/office/powerpoint/2010/main" val="2472155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CC8313-1CC5-4389-8F08-64380BFD7ABB}"/>
              </a:ext>
            </a:extLst>
          </p:cNvPr>
          <p:cNvSpPr txBox="1"/>
          <p:nvPr/>
        </p:nvSpPr>
        <p:spPr>
          <a:xfrm>
            <a:off x="292963" y="197073"/>
            <a:ext cx="5101701" cy="369332"/>
          </a:xfrm>
          <a:prstGeom prst="rect">
            <a:avLst/>
          </a:prstGeom>
          <a:noFill/>
        </p:spPr>
        <p:txBody>
          <a:bodyPr wrap="square" rtlCol="0">
            <a:spAutoFit/>
          </a:bodyPr>
          <a:lstStyle/>
          <a:p>
            <a:r>
              <a:rPr lang="en-US" dirty="0"/>
              <a:t>5) Approach for the program:</a:t>
            </a:r>
            <a:endParaRPr lang="en-IN" dirty="0"/>
          </a:p>
        </p:txBody>
      </p:sp>
      <p:sp>
        <p:nvSpPr>
          <p:cNvPr id="3" name="TextBox 2">
            <a:extLst>
              <a:ext uri="{FF2B5EF4-FFF2-40B4-BE49-F238E27FC236}">
                <a16:creationId xmlns:a16="http://schemas.microsoft.com/office/drawing/2014/main" id="{0104C6DA-B5FB-41D4-BD38-E0745CC60E64}"/>
              </a:ext>
            </a:extLst>
          </p:cNvPr>
          <p:cNvSpPr txBox="1"/>
          <p:nvPr/>
        </p:nvSpPr>
        <p:spPr>
          <a:xfrm>
            <a:off x="292963" y="566405"/>
            <a:ext cx="11407806" cy="6109365"/>
          </a:xfrm>
          <a:prstGeom prst="rect">
            <a:avLst/>
          </a:prstGeom>
          <a:noFill/>
        </p:spPr>
        <p:txBody>
          <a:bodyPr wrap="square" rtlCol="0">
            <a:spAutoFit/>
          </a:bodyPr>
          <a:lstStyle/>
          <a:p>
            <a:pPr marL="285750" indent="-285750">
              <a:buFont typeface="Arial" panose="020B0604020202020204" pitchFamily="34" charset="0"/>
              <a:buChar char="•"/>
            </a:pPr>
            <a:r>
              <a:rPr lang="en-US" sz="1700" dirty="0"/>
              <a:t>Firstly, we have to add references for the AutoCAD features to C# .NET application to access the required AutoCAD applications, databases, geometric and graphic functions.</a:t>
            </a:r>
          </a:p>
          <a:p>
            <a:pPr marL="285750" indent="-285750">
              <a:buFont typeface="Arial" panose="020B0604020202020204" pitchFamily="34" charset="0"/>
              <a:buChar char="•"/>
            </a:pPr>
            <a:r>
              <a:rPr lang="en-US" sz="1700" dirty="0"/>
              <a:t>After setting up the .NET application of type windows forms library (which gives access to windows forms as well as class library), we will create a form to be displayed before the user to get input and print the numeric outputs.</a:t>
            </a:r>
          </a:p>
          <a:p>
            <a:pPr marL="285750" indent="-285750">
              <a:buFont typeface="Arial" panose="020B0604020202020204" pitchFamily="34" charset="0"/>
              <a:buChar char="•"/>
            </a:pPr>
            <a:r>
              <a:rPr lang="en-US" sz="1700" dirty="0"/>
              <a:t>The input we require are the slope parameters (Start point, bench height and width, slope of embankment), test case parameters (distance of point on arc cutting the upper bench from the crest and that of the point on arc cutting the lower bench from the toe, the radius of test arc and the number of slices) and the soil parameters (bulk density of soil, cohesion, internal angle of friction of soil).</a:t>
            </a:r>
          </a:p>
          <a:p>
            <a:r>
              <a:rPr lang="en-US" sz="1700" dirty="0"/>
              <a:t>	These parameters will be input by the user through textboxes in the form and we need to provide  the user</a:t>
            </a:r>
          </a:p>
          <a:p>
            <a:r>
              <a:rPr lang="en-US" sz="1700" dirty="0"/>
              <a:t>     with a set of buttons to commit actions such as drawing the slope, the slices for the test case and get the FOS</a:t>
            </a:r>
          </a:p>
          <a:p>
            <a:r>
              <a:rPr lang="en-US" sz="1700" dirty="0"/>
              <a:t>     for the test case and the minimum FOS in the region into the textboxes.  </a:t>
            </a:r>
          </a:p>
          <a:p>
            <a:pPr marL="285750" indent="-285750">
              <a:buFont typeface="Arial" panose="020B0604020202020204" pitchFamily="34" charset="0"/>
              <a:buChar char="•"/>
            </a:pPr>
            <a:r>
              <a:rPr lang="en-US" sz="1700" dirty="0"/>
              <a:t>After getting the required inputs, we need to write codes for the various buttons to operate as per requirement. </a:t>
            </a:r>
          </a:p>
          <a:p>
            <a:pPr marL="285750" indent="-285750">
              <a:buFont typeface="Arial" panose="020B0604020202020204" pitchFamily="34" charset="0"/>
              <a:buChar char="•"/>
            </a:pPr>
            <a:r>
              <a:rPr lang="en-US" sz="1700" dirty="0"/>
              <a:t>We will create a function to draw the slope on the AutoCAD file, a function to draw the slices (functions to get the curve data and the slice points’ data would be written separately as they would be called a number of times while calculating the minimum FOS in the region), a function to calculate and return the FOS if the distances of end points of test circles and radius are input to it will be written and called repeatedly as well.  Finally we will write code for a function which would iterate over a number of values for the distances and radius of test circles and calculate the minimum FOS by making repeated calls to the required functions, this function will also draw the line with the minimum FOS on AutoCAD.</a:t>
            </a:r>
          </a:p>
          <a:p>
            <a:pPr marL="285750" indent="-285750">
              <a:buFont typeface="Arial" panose="020B0604020202020204" pitchFamily="34" charset="0"/>
              <a:buChar char="•"/>
            </a:pPr>
            <a:r>
              <a:rPr lang="en-US" sz="1700" dirty="0"/>
              <a:t>For the sake of simplicity, we will consider the soil to be homogeneous and neglect the external forces and the pore pressure to begin with.</a:t>
            </a:r>
            <a:endParaRPr lang="en-IN" sz="1700" dirty="0"/>
          </a:p>
        </p:txBody>
      </p:sp>
    </p:spTree>
    <p:extLst>
      <p:ext uri="{BB962C8B-B14F-4D97-AF65-F5344CB8AC3E}">
        <p14:creationId xmlns:p14="http://schemas.microsoft.com/office/powerpoint/2010/main" val="270134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26E30-BE3E-4F7D-8D82-8AA4B1FA4352}"/>
              </a:ext>
            </a:extLst>
          </p:cNvPr>
          <p:cNvSpPr txBox="1"/>
          <p:nvPr/>
        </p:nvSpPr>
        <p:spPr>
          <a:xfrm>
            <a:off x="230820" y="124288"/>
            <a:ext cx="8300621" cy="384721"/>
          </a:xfrm>
          <a:prstGeom prst="rect">
            <a:avLst/>
          </a:prstGeom>
          <a:noFill/>
        </p:spPr>
        <p:txBody>
          <a:bodyPr wrap="square" rtlCol="0">
            <a:spAutoFit/>
          </a:bodyPr>
          <a:lstStyle/>
          <a:p>
            <a:r>
              <a:rPr lang="en-US" sz="1900" dirty="0"/>
              <a:t>6) How to create a plug in for AutoCAD using C# .NET application:</a:t>
            </a:r>
          </a:p>
        </p:txBody>
      </p:sp>
      <p:sp>
        <p:nvSpPr>
          <p:cNvPr id="3" name="TextBox 2">
            <a:extLst>
              <a:ext uri="{FF2B5EF4-FFF2-40B4-BE49-F238E27FC236}">
                <a16:creationId xmlns:a16="http://schemas.microsoft.com/office/drawing/2014/main" id="{989E0CAF-D677-4B5F-84A6-1B6984DAA34A}"/>
              </a:ext>
            </a:extLst>
          </p:cNvPr>
          <p:cNvSpPr txBox="1"/>
          <p:nvPr/>
        </p:nvSpPr>
        <p:spPr>
          <a:xfrm>
            <a:off x="230820" y="493620"/>
            <a:ext cx="11398928"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As per our requirement, we need to open a new project with the Windows Forms Library template in Visual Studio. This project file and the solution file can be saved with the same name with .dll extension which would be loaded to AutoCAD. The project file will by default have a class with the name same as the project file name. </a:t>
            </a:r>
          </a:p>
          <a:p>
            <a:pPr marL="285750" indent="-285750">
              <a:buFont typeface="Arial" panose="020B0604020202020204" pitchFamily="34" charset="0"/>
              <a:buChar char="•"/>
            </a:pPr>
            <a:r>
              <a:rPr lang="en-US" dirty="0"/>
              <a:t>Once the project file opens, we need to add references to AutoCAD features and applications. Follow the given steps for this:</a:t>
            </a:r>
          </a:p>
          <a:p>
            <a:r>
              <a:rPr lang="en-US" dirty="0"/>
              <a:t>     (a) Click on ‘View’ on the menu bar and click on ‘Solution Explorer’ to view the solution explorer if its not</a:t>
            </a:r>
          </a:p>
          <a:p>
            <a:r>
              <a:rPr lang="en-US" dirty="0"/>
              <a:t>	already open. </a:t>
            </a:r>
          </a:p>
          <a:p>
            <a:r>
              <a:rPr lang="en-US" dirty="0"/>
              <a:t>     (b) Click on the class name in the solution explorer and right click on ‘dependencies’.</a:t>
            </a:r>
          </a:p>
          <a:p>
            <a:r>
              <a:rPr lang="en-US" dirty="0"/>
              <a:t>     (c) Click on add project reference and browse for the required references if they aren’t already 	available.</a:t>
            </a:r>
          </a:p>
          <a:p>
            <a:r>
              <a:rPr lang="en-US" dirty="0"/>
              <a:t>     (d) The references we require are ‘acdbmgd.dll’ and ‘accoremgd.dll’. These need to be downloaded if 	not already available after setting up the applications.</a:t>
            </a:r>
          </a:p>
          <a:p>
            <a:r>
              <a:rPr lang="en-US" dirty="0"/>
              <a:t>     (e) Click on the checkbox to select the references and </a:t>
            </a:r>
          </a:p>
          <a:p>
            <a:r>
              <a:rPr lang="en-US" dirty="0"/>
              <a:t>	click on “OK” to finish the process.</a:t>
            </a:r>
            <a:endParaRPr lang="en-IN" dirty="0"/>
          </a:p>
        </p:txBody>
      </p:sp>
      <p:pic>
        <p:nvPicPr>
          <p:cNvPr id="5" name="Picture 4">
            <a:extLst>
              <a:ext uri="{FF2B5EF4-FFF2-40B4-BE49-F238E27FC236}">
                <a16:creationId xmlns:a16="http://schemas.microsoft.com/office/drawing/2014/main" id="{3B17540C-0AB8-47D9-9662-2BD6C188A1DF}"/>
              </a:ext>
            </a:extLst>
          </p:cNvPr>
          <p:cNvPicPr>
            <a:picLocks noChangeAspect="1"/>
          </p:cNvPicPr>
          <p:nvPr/>
        </p:nvPicPr>
        <p:blipFill rotWithShape="1">
          <a:blip r:embed="rId2"/>
          <a:srcRect l="24347" t="16290" r="1721" b="21176"/>
          <a:stretch/>
        </p:blipFill>
        <p:spPr>
          <a:xfrm>
            <a:off x="6578354" y="4046566"/>
            <a:ext cx="5231906" cy="2494723"/>
          </a:xfrm>
          <a:prstGeom prst="rect">
            <a:avLst/>
          </a:prstGeom>
        </p:spPr>
      </p:pic>
      <p:sp>
        <p:nvSpPr>
          <p:cNvPr id="6" name="TextBox 5">
            <a:extLst>
              <a:ext uri="{FF2B5EF4-FFF2-40B4-BE49-F238E27FC236}">
                <a16:creationId xmlns:a16="http://schemas.microsoft.com/office/drawing/2014/main" id="{AC310CC8-7265-4270-903E-1BE206067839}"/>
              </a:ext>
            </a:extLst>
          </p:cNvPr>
          <p:cNvSpPr txBox="1"/>
          <p:nvPr/>
        </p:nvSpPr>
        <p:spPr>
          <a:xfrm>
            <a:off x="230820" y="4617381"/>
            <a:ext cx="6167022" cy="923330"/>
          </a:xfrm>
          <a:prstGeom prst="rect">
            <a:avLst/>
          </a:prstGeom>
          <a:noFill/>
        </p:spPr>
        <p:txBody>
          <a:bodyPr wrap="square" rtlCol="0">
            <a:spAutoFit/>
          </a:bodyPr>
          <a:lstStyle/>
          <a:p>
            <a:r>
              <a:rPr lang="en-US" dirty="0"/>
              <a:t>     (f) After adding the references, select both the  	references from the solution explorer, right click </a:t>
            </a:r>
          </a:p>
          <a:p>
            <a:r>
              <a:rPr lang="en-US" dirty="0"/>
              <a:t>	and 	click on 	properties. Set the copy local to ‘NO’.</a:t>
            </a:r>
          </a:p>
        </p:txBody>
      </p:sp>
    </p:spTree>
    <p:extLst>
      <p:ext uri="{BB962C8B-B14F-4D97-AF65-F5344CB8AC3E}">
        <p14:creationId xmlns:p14="http://schemas.microsoft.com/office/powerpoint/2010/main" val="127447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C8A677-D79D-45E1-8FBD-F624BD8EF2F6}"/>
              </a:ext>
            </a:extLst>
          </p:cNvPr>
          <p:cNvSpPr txBox="1"/>
          <p:nvPr/>
        </p:nvSpPr>
        <p:spPr>
          <a:xfrm>
            <a:off x="221942" y="124288"/>
            <a:ext cx="10085033" cy="384721"/>
          </a:xfrm>
          <a:prstGeom prst="rect">
            <a:avLst/>
          </a:prstGeom>
          <a:noFill/>
        </p:spPr>
        <p:txBody>
          <a:bodyPr wrap="square" rtlCol="0">
            <a:spAutoFit/>
          </a:bodyPr>
          <a:lstStyle/>
          <a:p>
            <a:r>
              <a:rPr lang="en-US" sz="1900" dirty="0"/>
              <a:t>6) How to create a plug in for AutoCAD using C# .NET application (Contd.):</a:t>
            </a:r>
          </a:p>
        </p:txBody>
      </p:sp>
      <p:sp>
        <p:nvSpPr>
          <p:cNvPr id="5" name="TextBox 4">
            <a:extLst>
              <a:ext uri="{FF2B5EF4-FFF2-40B4-BE49-F238E27FC236}">
                <a16:creationId xmlns:a16="http://schemas.microsoft.com/office/drawing/2014/main" id="{B263AE1E-7265-4DA2-B71F-2B690C71EA0F}"/>
              </a:ext>
            </a:extLst>
          </p:cNvPr>
          <p:cNvSpPr txBox="1"/>
          <p:nvPr/>
        </p:nvSpPr>
        <p:spPr>
          <a:xfrm>
            <a:off x="328473" y="577049"/>
            <a:ext cx="1087514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Since AutoCAD 2020 targets .NET framework 4.8 we need to set the target framework of the project if it’s set to some other framework by default. To do this, follow the following steps:</a:t>
            </a:r>
          </a:p>
          <a:p>
            <a:r>
              <a:rPr lang="en-US" dirty="0"/>
              <a:t>     (a) Click on ‘Project’ in the menu bar and click on ‘class_name properties’ and replace the default 	framework keyword by net48.</a:t>
            </a:r>
          </a:p>
          <a:p>
            <a:r>
              <a:rPr lang="en-US" dirty="0"/>
              <a:t>     (b) Restart the project file.</a:t>
            </a:r>
          </a:p>
          <a:p>
            <a:r>
              <a:rPr lang="en-US" dirty="0"/>
              <a:t>     (c) Right click on the class name in the solution explorer and click on ‘properties’ and set the target 	framework to .NET version 4.8</a:t>
            </a:r>
            <a:endParaRPr lang="en-IN" dirty="0"/>
          </a:p>
        </p:txBody>
      </p:sp>
      <p:sp>
        <p:nvSpPr>
          <p:cNvPr id="10" name="TextBox 9">
            <a:extLst>
              <a:ext uri="{FF2B5EF4-FFF2-40B4-BE49-F238E27FC236}">
                <a16:creationId xmlns:a16="http://schemas.microsoft.com/office/drawing/2014/main" id="{D4AA03FE-146D-4682-805B-E21C43645767}"/>
              </a:ext>
            </a:extLst>
          </p:cNvPr>
          <p:cNvSpPr txBox="1"/>
          <p:nvPr/>
        </p:nvSpPr>
        <p:spPr>
          <a:xfrm>
            <a:off x="328473" y="5989753"/>
            <a:ext cx="10875145" cy="646331"/>
          </a:xfrm>
          <a:prstGeom prst="rect">
            <a:avLst/>
          </a:prstGeom>
          <a:noFill/>
        </p:spPr>
        <p:txBody>
          <a:bodyPr wrap="square" rtlCol="0">
            <a:spAutoFit/>
          </a:bodyPr>
          <a:lstStyle/>
          <a:p>
            <a:pPr marL="285750" indent="-285750">
              <a:buFont typeface="Arial" panose="020B0604020202020204" pitchFamily="34" charset="0"/>
              <a:buChar char="•"/>
            </a:pPr>
            <a:r>
              <a:rPr lang="en-US" dirty="0"/>
              <a:t>With this, we are ready to start working on our project, having set up the file.</a:t>
            </a:r>
          </a:p>
          <a:p>
            <a:endParaRPr lang="en-IN" dirty="0"/>
          </a:p>
        </p:txBody>
      </p:sp>
      <p:pic>
        <p:nvPicPr>
          <p:cNvPr id="12" name="Picture 11">
            <a:extLst>
              <a:ext uri="{FF2B5EF4-FFF2-40B4-BE49-F238E27FC236}">
                <a16:creationId xmlns:a16="http://schemas.microsoft.com/office/drawing/2014/main" id="{97845DA3-5B24-4237-8859-9D7C16D56189}"/>
              </a:ext>
            </a:extLst>
          </p:cNvPr>
          <p:cNvPicPr>
            <a:picLocks noChangeAspect="1"/>
          </p:cNvPicPr>
          <p:nvPr/>
        </p:nvPicPr>
        <p:blipFill rotWithShape="1">
          <a:blip r:embed="rId2"/>
          <a:srcRect l="2038" t="7666" r="52379" b="44956"/>
          <a:stretch/>
        </p:blipFill>
        <p:spPr>
          <a:xfrm>
            <a:off x="421687" y="2674449"/>
            <a:ext cx="5557422" cy="3175225"/>
          </a:xfrm>
          <a:prstGeom prst="rect">
            <a:avLst/>
          </a:prstGeom>
        </p:spPr>
      </p:pic>
      <p:pic>
        <p:nvPicPr>
          <p:cNvPr id="14" name="Picture 13">
            <a:extLst>
              <a:ext uri="{FF2B5EF4-FFF2-40B4-BE49-F238E27FC236}">
                <a16:creationId xmlns:a16="http://schemas.microsoft.com/office/drawing/2014/main" id="{B73F8B86-0C3A-42A1-A75E-51C7D078BE14}"/>
              </a:ext>
            </a:extLst>
          </p:cNvPr>
          <p:cNvPicPr>
            <a:picLocks noChangeAspect="1"/>
          </p:cNvPicPr>
          <p:nvPr/>
        </p:nvPicPr>
        <p:blipFill rotWithShape="1">
          <a:blip r:embed="rId3"/>
          <a:srcRect l="1820" t="7422" r="56529" b="46278"/>
          <a:stretch/>
        </p:blipFill>
        <p:spPr>
          <a:xfrm>
            <a:off x="6096000" y="2674449"/>
            <a:ext cx="5078027" cy="3175225"/>
          </a:xfrm>
          <a:prstGeom prst="rect">
            <a:avLst/>
          </a:prstGeom>
        </p:spPr>
      </p:pic>
    </p:spTree>
    <p:extLst>
      <p:ext uri="{BB962C8B-B14F-4D97-AF65-F5344CB8AC3E}">
        <p14:creationId xmlns:p14="http://schemas.microsoft.com/office/powerpoint/2010/main" val="3754935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E5EAD2-7DD4-4B38-9F14-DF9E04ADDA09}"/>
              </a:ext>
            </a:extLst>
          </p:cNvPr>
          <p:cNvSpPr txBox="1"/>
          <p:nvPr/>
        </p:nvSpPr>
        <p:spPr>
          <a:xfrm>
            <a:off x="443883" y="337351"/>
            <a:ext cx="8655729" cy="369332"/>
          </a:xfrm>
          <a:prstGeom prst="rect">
            <a:avLst/>
          </a:prstGeom>
          <a:noFill/>
        </p:spPr>
        <p:txBody>
          <a:bodyPr wrap="square" rtlCol="0">
            <a:spAutoFit/>
          </a:bodyPr>
          <a:lstStyle/>
          <a:p>
            <a:r>
              <a:rPr lang="en-US" dirty="0"/>
              <a:t>7) Creating Windows Form to take user inputs:</a:t>
            </a:r>
            <a:endParaRPr lang="en-IN" dirty="0"/>
          </a:p>
        </p:txBody>
      </p:sp>
      <p:sp>
        <p:nvSpPr>
          <p:cNvPr id="3" name="TextBox 2">
            <a:extLst>
              <a:ext uri="{FF2B5EF4-FFF2-40B4-BE49-F238E27FC236}">
                <a16:creationId xmlns:a16="http://schemas.microsoft.com/office/drawing/2014/main" id="{90E84396-9618-4526-9E57-93BE4B8C3236}"/>
              </a:ext>
            </a:extLst>
          </p:cNvPr>
          <p:cNvSpPr txBox="1"/>
          <p:nvPr/>
        </p:nvSpPr>
        <p:spPr>
          <a:xfrm>
            <a:off x="443883" y="774122"/>
            <a:ext cx="112213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Right click on the class name in the solution explorer and hover the mouse over ‘Add’ option. Click on ‘Form (Windows Forms)’ from the drop down.</a:t>
            </a:r>
          </a:p>
          <a:p>
            <a:pPr marL="285750" indent="-285750">
              <a:buFont typeface="Arial" panose="020B0604020202020204" pitchFamily="34" charset="0"/>
              <a:buChar char="•"/>
            </a:pPr>
            <a:r>
              <a:rPr lang="en-US" dirty="0"/>
              <a:t>Select ‘Form ( Window Form)’ from the window which appears and then click on ‘Add’  after setting the name you wish, to the form.</a:t>
            </a:r>
          </a:p>
          <a:p>
            <a:pPr marL="285750" indent="-285750">
              <a:buFont typeface="Arial" panose="020B0604020202020204" pitchFamily="34" charset="0"/>
              <a:buChar char="•"/>
            </a:pPr>
            <a:r>
              <a:rPr lang="en-US" dirty="0"/>
              <a:t>The form will be added to your project file.</a:t>
            </a:r>
            <a:endParaRPr lang="en-IN" dirty="0"/>
          </a:p>
        </p:txBody>
      </p:sp>
      <p:pic>
        <p:nvPicPr>
          <p:cNvPr id="5" name="Picture 4">
            <a:extLst>
              <a:ext uri="{FF2B5EF4-FFF2-40B4-BE49-F238E27FC236}">
                <a16:creationId xmlns:a16="http://schemas.microsoft.com/office/drawing/2014/main" id="{51B412BC-A8E6-4763-8314-D68FFAC11314}"/>
              </a:ext>
            </a:extLst>
          </p:cNvPr>
          <p:cNvPicPr>
            <a:picLocks noChangeAspect="1"/>
          </p:cNvPicPr>
          <p:nvPr/>
        </p:nvPicPr>
        <p:blipFill rotWithShape="1">
          <a:blip r:embed="rId2"/>
          <a:srcRect l="11579" t="8026" r="27110" b="16893"/>
          <a:stretch/>
        </p:blipFill>
        <p:spPr>
          <a:xfrm>
            <a:off x="5796201" y="2477831"/>
            <a:ext cx="5869057" cy="4042818"/>
          </a:xfrm>
          <a:prstGeom prst="rect">
            <a:avLst/>
          </a:prstGeom>
        </p:spPr>
      </p:pic>
      <p:pic>
        <p:nvPicPr>
          <p:cNvPr id="7" name="Picture 6">
            <a:extLst>
              <a:ext uri="{FF2B5EF4-FFF2-40B4-BE49-F238E27FC236}">
                <a16:creationId xmlns:a16="http://schemas.microsoft.com/office/drawing/2014/main" id="{C27919A1-F87E-4CA5-AB6D-102BB1C7437F}"/>
              </a:ext>
            </a:extLst>
          </p:cNvPr>
          <p:cNvPicPr>
            <a:picLocks noChangeAspect="1"/>
          </p:cNvPicPr>
          <p:nvPr/>
        </p:nvPicPr>
        <p:blipFill rotWithShape="1">
          <a:blip r:embed="rId3"/>
          <a:srcRect l="54611" t="13204" r="1700" b="9515"/>
          <a:stretch/>
        </p:blipFill>
        <p:spPr>
          <a:xfrm>
            <a:off x="719092" y="2251450"/>
            <a:ext cx="4304752" cy="4283228"/>
          </a:xfrm>
          <a:prstGeom prst="rect">
            <a:avLst/>
          </a:prstGeom>
        </p:spPr>
      </p:pic>
    </p:spTree>
    <p:extLst>
      <p:ext uri="{BB962C8B-B14F-4D97-AF65-F5344CB8AC3E}">
        <p14:creationId xmlns:p14="http://schemas.microsoft.com/office/powerpoint/2010/main" val="4247053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2F7324-7B5C-4AE0-A1F6-0CFA5FA180EA}"/>
              </a:ext>
            </a:extLst>
          </p:cNvPr>
          <p:cNvSpPr txBox="1"/>
          <p:nvPr/>
        </p:nvSpPr>
        <p:spPr>
          <a:xfrm>
            <a:off x="275207" y="656949"/>
            <a:ext cx="7261934" cy="369332"/>
          </a:xfrm>
          <a:prstGeom prst="rect">
            <a:avLst/>
          </a:prstGeom>
          <a:noFill/>
        </p:spPr>
        <p:txBody>
          <a:bodyPr wrap="square" rtlCol="0">
            <a:spAutoFit/>
          </a:bodyPr>
          <a:lstStyle/>
          <a:p>
            <a:r>
              <a:rPr lang="en-US" dirty="0"/>
              <a:t>7) Creating Windows Form to take user inputs:</a:t>
            </a:r>
            <a:endParaRPr lang="en-IN" dirty="0"/>
          </a:p>
        </p:txBody>
      </p:sp>
      <p:sp>
        <p:nvSpPr>
          <p:cNvPr id="4" name="TextBox 3">
            <a:extLst>
              <a:ext uri="{FF2B5EF4-FFF2-40B4-BE49-F238E27FC236}">
                <a16:creationId xmlns:a16="http://schemas.microsoft.com/office/drawing/2014/main" id="{8BB073E5-4C4F-4368-8673-B625215152BD}"/>
              </a:ext>
            </a:extLst>
          </p:cNvPr>
          <p:cNvSpPr txBox="1"/>
          <p:nvPr/>
        </p:nvSpPr>
        <p:spPr>
          <a:xfrm>
            <a:off x="275207" y="1296141"/>
            <a:ext cx="11487706"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Once the file is open, we need to open the toolbox if it’s not already displayed. For that, click on ‘View’ in the menu bar and click on ‘Toolbox’ to open the toolbox.</a:t>
            </a:r>
          </a:p>
          <a:p>
            <a:pPr marL="285750" indent="-285750">
              <a:buFont typeface="Arial" panose="020B0604020202020204" pitchFamily="34" charset="0"/>
              <a:buChar char="•"/>
            </a:pPr>
            <a:r>
              <a:rPr lang="en-US" dirty="0"/>
              <a:t>Since we need to get three sets of inputs for slope, testcase, soil parameters respectively, we can add three group box each of which will contain one type of the parameters.</a:t>
            </a:r>
          </a:p>
          <a:p>
            <a:pPr marL="285750" indent="-285750">
              <a:buFont typeface="Arial" panose="020B0604020202020204" pitchFamily="34" charset="0"/>
              <a:buChar char="•"/>
            </a:pPr>
            <a:r>
              <a:rPr lang="en-US" dirty="0"/>
              <a:t>Change the text for the 3 group boxes, Slope parameters, Soil parameters and Test case parameters respectively by right clicking on the group boxes to open properties. The names can be changed as well.</a:t>
            </a:r>
          </a:p>
          <a:p>
            <a:pPr marL="285750" indent="-285750">
              <a:buFont typeface="Arial" panose="020B0604020202020204" pitchFamily="34" charset="0"/>
              <a:buChar char="•"/>
            </a:pPr>
            <a:r>
              <a:rPr lang="en-US" dirty="0"/>
              <a:t>Add 4 labels and 4 text boxes inside the 1</a:t>
            </a:r>
            <a:r>
              <a:rPr lang="en-US" baseline="30000" dirty="0"/>
              <a:t>st</a:t>
            </a:r>
            <a:r>
              <a:rPr lang="en-US" dirty="0"/>
              <a:t> group box, 3 sets of labels and text boxes inside the 2</a:t>
            </a:r>
            <a:r>
              <a:rPr lang="en-US" baseline="30000" dirty="0"/>
              <a:t>nd</a:t>
            </a:r>
            <a:r>
              <a:rPr lang="en-US" dirty="0"/>
              <a:t> and 4 sets in the 3</a:t>
            </a:r>
            <a:r>
              <a:rPr lang="en-US" baseline="30000" dirty="0"/>
              <a:t>rd</a:t>
            </a:r>
            <a:r>
              <a:rPr lang="en-US" dirty="0"/>
              <a:t> group boxes.</a:t>
            </a:r>
          </a:p>
          <a:p>
            <a:pPr marL="285750" indent="-285750">
              <a:buFont typeface="Arial" panose="020B0604020202020204" pitchFamily="34" charset="0"/>
              <a:buChar char="•"/>
            </a:pPr>
            <a:r>
              <a:rPr lang="en-US" dirty="0"/>
              <a:t>Make required changes in the texts and names of the labels and the names of the textboxes to make them represent the parameter we want them to represent. Set ‘read-only’ to ‘False’ for all these textboxes.</a:t>
            </a:r>
          </a:p>
          <a:p>
            <a:pPr marL="285750" indent="-285750">
              <a:buFont typeface="Arial" panose="020B0604020202020204" pitchFamily="34" charset="0"/>
              <a:buChar char="•"/>
            </a:pPr>
            <a:r>
              <a:rPr lang="en-US" dirty="0"/>
              <a:t>Add 4 buttons to the form; one to draw slope, one to draw the test curve and the slices within the rock mass of the test curve, one to calculate the FOS of the test curve and one to display the curve with the minimum FOS and the minimum FOS value in the region. Set suitable texts and names for these buttons.</a:t>
            </a:r>
          </a:p>
          <a:p>
            <a:pPr marL="285750" indent="-285750">
              <a:buFont typeface="Arial" panose="020B0604020202020204" pitchFamily="34" charset="0"/>
              <a:buChar char="•"/>
            </a:pPr>
            <a:r>
              <a:rPr lang="en-US" dirty="0"/>
              <a:t>Next, we need to add two more textboxes; one to display the FOS value along the curve given by the user and another to display the minimum FOS value in the region. Set ‘read-only’ property for these textboxes to ‘True’ as we don’t require the user to input any value in these boxes.</a:t>
            </a:r>
          </a:p>
          <a:p>
            <a:pPr marL="285750" indent="-285750">
              <a:buFont typeface="Arial" panose="020B0604020202020204" pitchFamily="34" charset="0"/>
              <a:buChar char="•"/>
            </a:pPr>
            <a:r>
              <a:rPr lang="en-IN" dirty="0"/>
              <a:t>Following slide contains an example how the form should look.</a:t>
            </a:r>
          </a:p>
        </p:txBody>
      </p:sp>
    </p:spTree>
    <p:extLst>
      <p:ext uri="{BB962C8B-B14F-4D97-AF65-F5344CB8AC3E}">
        <p14:creationId xmlns:p14="http://schemas.microsoft.com/office/powerpoint/2010/main" val="2138590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B3584F-85E5-4A9E-ACAA-A196E26D1419}"/>
              </a:ext>
            </a:extLst>
          </p:cNvPr>
          <p:cNvSpPr txBox="1"/>
          <p:nvPr/>
        </p:nvSpPr>
        <p:spPr>
          <a:xfrm>
            <a:off x="52876" y="6228"/>
            <a:ext cx="7208669"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A sample form to get input:</a:t>
            </a:r>
            <a:endParaRPr lang="en-IN" dirty="0"/>
          </a:p>
        </p:txBody>
      </p:sp>
      <p:pic>
        <p:nvPicPr>
          <p:cNvPr id="4" name="Picture 3">
            <a:extLst>
              <a:ext uri="{FF2B5EF4-FFF2-40B4-BE49-F238E27FC236}">
                <a16:creationId xmlns:a16="http://schemas.microsoft.com/office/drawing/2014/main" id="{312B8306-A0CA-4BCA-BA4A-E2B424C2DD0A}"/>
              </a:ext>
            </a:extLst>
          </p:cNvPr>
          <p:cNvPicPr>
            <a:picLocks noChangeAspect="1"/>
          </p:cNvPicPr>
          <p:nvPr/>
        </p:nvPicPr>
        <p:blipFill rotWithShape="1">
          <a:blip r:embed="rId2"/>
          <a:srcRect l="15062" t="12105" r="33780" b="52645"/>
          <a:stretch/>
        </p:blipFill>
        <p:spPr>
          <a:xfrm>
            <a:off x="554854" y="392467"/>
            <a:ext cx="7135780" cy="2765689"/>
          </a:xfrm>
          <a:prstGeom prst="rect">
            <a:avLst/>
          </a:prstGeom>
        </p:spPr>
      </p:pic>
      <p:sp>
        <p:nvSpPr>
          <p:cNvPr id="5" name="TextBox 4">
            <a:extLst>
              <a:ext uri="{FF2B5EF4-FFF2-40B4-BE49-F238E27FC236}">
                <a16:creationId xmlns:a16="http://schemas.microsoft.com/office/drawing/2014/main" id="{0F110C3C-D566-4C09-BC66-B2CFF5CC298D}"/>
              </a:ext>
            </a:extLst>
          </p:cNvPr>
          <p:cNvSpPr txBox="1"/>
          <p:nvPr/>
        </p:nvSpPr>
        <p:spPr>
          <a:xfrm>
            <a:off x="52876" y="3138256"/>
            <a:ext cx="7208669"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The 1</a:t>
            </a:r>
            <a:r>
              <a:rPr lang="en-US" baseline="30000" dirty="0"/>
              <a:t>st</a:t>
            </a:r>
            <a:r>
              <a:rPr lang="en-US" dirty="0"/>
              <a:t> example input:</a:t>
            </a:r>
            <a:endParaRPr lang="en-IN" dirty="0"/>
          </a:p>
        </p:txBody>
      </p:sp>
      <p:pic>
        <p:nvPicPr>
          <p:cNvPr id="7" name="Picture 6">
            <a:extLst>
              <a:ext uri="{FF2B5EF4-FFF2-40B4-BE49-F238E27FC236}">
                <a16:creationId xmlns:a16="http://schemas.microsoft.com/office/drawing/2014/main" id="{AB73C11D-D240-4568-B1B9-0B1EBC194113}"/>
              </a:ext>
            </a:extLst>
          </p:cNvPr>
          <p:cNvPicPr>
            <a:picLocks noChangeAspect="1"/>
          </p:cNvPicPr>
          <p:nvPr/>
        </p:nvPicPr>
        <p:blipFill rotWithShape="1">
          <a:blip r:embed="rId3"/>
          <a:srcRect l="5607" t="9320" r="44806" b="57532"/>
          <a:stretch/>
        </p:blipFill>
        <p:spPr>
          <a:xfrm>
            <a:off x="554855" y="3532925"/>
            <a:ext cx="7135780" cy="2683097"/>
          </a:xfrm>
          <a:prstGeom prst="rect">
            <a:avLst/>
          </a:prstGeom>
        </p:spPr>
      </p:pic>
      <p:sp>
        <p:nvSpPr>
          <p:cNvPr id="8" name="TextBox 7">
            <a:extLst>
              <a:ext uri="{FF2B5EF4-FFF2-40B4-BE49-F238E27FC236}">
                <a16:creationId xmlns:a16="http://schemas.microsoft.com/office/drawing/2014/main" id="{0F092AE7-0C31-4A35-BD65-4991F543620F}"/>
              </a:ext>
            </a:extLst>
          </p:cNvPr>
          <p:cNvSpPr txBox="1"/>
          <p:nvPr/>
        </p:nvSpPr>
        <p:spPr>
          <a:xfrm>
            <a:off x="7945515" y="3507588"/>
            <a:ext cx="3666477" cy="2708434"/>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entire form need not be created or filled right at the beginning. We can proceed step by step starting with taking just slope parameters and drawing the slope and then building further.</a:t>
            </a:r>
          </a:p>
          <a:p>
            <a:pPr marL="285750" indent="-285750">
              <a:buFont typeface="Arial" panose="020B0604020202020204" pitchFamily="34" charset="0"/>
              <a:buChar char="•"/>
            </a:pPr>
            <a:r>
              <a:rPr lang="en-US" sz="1700" dirty="0"/>
              <a:t>Even if the entire form is built, partial outputs can be checked and the program runs just fine.</a:t>
            </a:r>
            <a:endParaRPr lang="en-IN" sz="1700" dirty="0"/>
          </a:p>
        </p:txBody>
      </p:sp>
    </p:spTree>
    <p:extLst>
      <p:ext uri="{BB962C8B-B14F-4D97-AF65-F5344CB8AC3E}">
        <p14:creationId xmlns:p14="http://schemas.microsoft.com/office/powerpoint/2010/main" val="313137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9BAF33-5B57-497E-8376-56251FE92ECB}"/>
              </a:ext>
            </a:extLst>
          </p:cNvPr>
          <p:cNvSpPr txBox="1"/>
          <p:nvPr/>
        </p:nvSpPr>
        <p:spPr>
          <a:xfrm>
            <a:off x="115410" y="480243"/>
            <a:ext cx="11771790" cy="3231654"/>
          </a:xfrm>
          <a:prstGeom prst="rect">
            <a:avLst/>
          </a:prstGeom>
          <a:noFill/>
        </p:spPr>
        <p:txBody>
          <a:bodyPr wrap="square" rtlCol="0">
            <a:spAutoFit/>
          </a:bodyPr>
          <a:lstStyle/>
          <a:p>
            <a:pPr marL="285750" indent="-285750">
              <a:buFont typeface="Arial" panose="020B0604020202020204" pitchFamily="34" charset="0"/>
              <a:buChar char="•"/>
            </a:pPr>
            <a:r>
              <a:rPr lang="en-US" sz="1700" dirty="0"/>
              <a:t>For the form to be displayed on running a command method, we need to access the ‘runtime’ namespace from </a:t>
            </a:r>
            <a:r>
              <a:rPr lang="en-US" sz="1700" dirty="0" err="1"/>
              <a:t>AutoDesk.AutoCAD</a:t>
            </a:r>
            <a:r>
              <a:rPr lang="en-US" sz="1700" dirty="0"/>
              <a:t>.</a:t>
            </a:r>
          </a:p>
          <a:p>
            <a:pPr marL="285750" indent="-285750">
              <a:buFont typeface="Arial" panose="020B0604020202020204" pitchFamily="34" charset="0"/>
              <a:buChar char="•"/>
            </a:pPr>
            <a:r>
              <a:rPr lang="en-US" sz="1700" dirty="0"/>
              <a:t>To do this we add the line ‘using </a:t>
            </a:r>
            <a:r>
              <a:rPr lang="en-US" sz="1700" dirty="0" err="1"/>
              <a:t>Autodesk.AutoCAD.Runtime</a:t>
            </a:r>
            <a:r>
              <a:rPr lang="en-US" sz="1700" dirty="0"/>
              <a:t>;’ in the class library.</a:t>
            </a:r>
          </a:p>
          <a:p>
            <a:pPr marL="285750" indent="-285750">
              <a:buFont typeface="Arial" panose="020B0604020202020204" pitchFamily="34" charset="0"/>
              <a:buChar char="•"/>
            </a:pPr>
            <a:r>
              <a:rPr lang="en-US" sz="1700" dirty="0"/>
              <a:t>Next, we need to create a command method to run on AutoCAD. For this, type [CommandMethod(“</a:t>
            </a:r>
            <a:r>
              <a:rPr lang="en-US" sz="1700" i="1" dirty="0"/>
              <a:t>method_name”</a:t>
            </a:r>
            <a:r>
              <a:rPr lang="en-US" sz="1700" dirty="0"/>
              <a:t>)] inside the main class in the class library. The name I used for the method is “Commit”, this name will be typed in the Command prompt in AutoCAD to run the program.</a:t>
            </a:r>
          </a:p>
          <a:p>
            <a:pPr marL="285750" indent="-285750">
              <a:buFont typeface="Arial" panose="020B0604020202020204" pitchFamily="34" charset="0"/>
              <a:buChar char="•"/>
            </a:pPr>
            <a:r>
              <a:rPr lang="en-US" sz="1700" dirty="0"/>
              <a:t>Create a function for the Command method by typing:</a:t>
            </a:r>
          </a:p>
          <a:p>
            <a:r>
              <a:rPr lang="en-US" sz="1700" dirty="0"/>
              <a:t>	 public void </a:t>
            </a:r>
            <a:r>
              <a:rPr lang="en-US" sz="1700" i="1" dirty="0"/>
              <a:t>method_name</a:t>
            </a:r>
            <a:r>
              <a:rPr lang="en-US" sz="1700" dirty="0"/>
              <a:t>() {   }</a:t>
            </a:r>
          </a:p>
          <a:p>
            <a:pPr marL="285750" indent="-285750">
              <a:buFont typeface="Arial" panose="020B0604020202020204" pitchFamily="34" charset="0"/>
              <a:buChar char="•"/>
            </a:pPr>
            <a:r>
              <a:rPr lang="en-US" sz="1700" dirty="0"/>
              <a:t>This method should contain the code to display the form when the method is run. The steps for this are as follows:</a:t>
            </a:r>
          </a:p>
          <a:p>
            <a:r>
              <a:rPr lang="en-US" sz="1700" dirty="0"/>
              <a:t>     (a) Create an object of the form: // </a:t>
            </a:r>
            <a:r>
              <a:rPr lang="en-US" sz="1700" i="1" dirty="0"/>
              <a:t>form_name object_name = new form_name</a:t>
            </a:r>
            <a:r>
              <a:rPr lang="en-US" sz="1700" dirty="0"/>
              <a:t>();</a:t>
            </a:r>
            <a:endParaRPr lang="en-US" sz="1700" i="1" dirty="0"/>
          </a:p>
          <a:p>
            <a:r>
              <a:rPr lang="en-US" sz="1700" i="1" dirty="0"/>
              <a:t>     </a:t>
            </a:r>
            <a:r>
              <a:rPr lang="en-US" sz="1700" dirty="0"/>
              <a:t>(b) type // </a:t>
            </a:r>
            <a:r>
              <a:rPr lang="en-US" sz="1700" i="1" dirty="0"/>
              <a:t>object_name</a:t>
            </a:r>
            <a:r>
              <a:rPr lang="en-US" sz="1700" dirty="0"/>
              <a:t>.show(); to display the form.</a:t>
            </a:r>
          </a:p>
          <a:p>
            <a:pPr marL="285750" indent="-285750">
              <a:buFont typeface="Arial" panose="020B0604020202020204" pitchFamily="34" charset="0"/>
              <a:buChar char="•"/>
            </a:pPr>
            <a:r>
              <a:rPr lang="en-US" sz="1700" dirty="0"/>
              <a:t>The code is shown in the figure:</a:t>
            </a:r>
          </a:p>
        </p:txBody>
      </p:sp>
      <p:sp>
        <p:nvSpPr>
          <p:cNvPr id="3" name="TextBox 2">
            <a:extLst>
              <a:ext uri="{FF2B5EF4-FFF2-40B4-BE49-F238E27FC236}">
                <a16:creationId xmlns:a16="http://schemas.microsoft.com/office/drawing/2014/main" id="{956C3A8F-0888-47F0-B8CC-E980436EDA3F}"/>
              </a:ext>
            </a:extLst>
          </p:cNvPr>
          <p:cNvSpPr txBox="1"/>
          <p:nvPr/>
        </p:nvSpPr>
        <p:spPr>
          <a:xfrm>
            <a:off x="62142" y="149706"/>
            <a:ext cx="5530789"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Procedure to display the form on AutoCAD:</a:t>
            </a:r>
            <a:endParaRPr lang="en-IN" dirty="0"/>
          </a:p>
        </p:txBody>
      </p:sp>
      <p:pic>
        <p:nvPicPr>
          <p:cNvPr id="5" name="Picture 4">
            <a:extLst>
              <a:ext uri="{FF2B5EF4-FFF2-40B4-BE49-F238E27FC236}">
                <a16:creationId xmlns:a16="http://schemas.microsoft.com/office/drawing/2014/main" id="{063B6F10-04B6-497B-B72A-E8DBBD697AC6}"/>
              </a:ext>
            </a:extLst>
          </p:cNvPr>
          <p:cNvPicPr>
            <a:picLocks noChangeAspect="1"/>
          </p:cNvPicPr>
          <p:nvPr/>
        </p:nvPicPr>
        <p:blipFill rotWithShape="1">
          <a:blip r:embed="rId2"/>
          <a:srcRect l="-1" t="8292" r="35341" b="51839"/>
          <a:stretch/>
        </p:blipFill>
        <p:spPr>
          <a:xfrm>
            <a:off x="1874023" y="3711897"/>
            <a:ext cx="8443954" cy="2928600"/>
          </a:xfrm>
          <a:prstGeom prst="rect">
            <a:avLst/>
          </a:prstGeom>
        </p:spPr>
      </p:pic>
    </p:spTree>
    <p:extLst>
      <p:ext uri="{BB962C8B-B14F-4D97-AF65-F5344CB8AC3E}">
        <p14:creationId xmlns:p14="http://schemas.microsoft.com/office/powerpoint/2010/main" val="1658525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E75CE6-F559-4D89-91E3-17D6103554BC}"/>
              </a:ext>
            </a:extLst>
          </p:cNvPr>
          <p:cNvSpPr txBox="1"/>
          <p:nvPr/>
        </p:nvSpPr>
        <p:spPr>
          <a:xfrm>
            <a:off x="162144" y="135827"/>
            <a:ext cx="11390052" cy="923330"/>
          </a:xfrm>
          <a:prstGeom prst="rect">
            <a:avLst/>
          </a:prstGeom>
          <a:noFill/>
        </p:spPr>
        <p:txBody>
          <a:bodyPr wrap="square" rtlCol="0">
            <a:spAutoFit/>
          </a:bodyPr>
          <a:lstStyle/>
          <a:p>
            <a:r>
              <a:rPr lang="en-US" dirty="0"/>
              <a:t>8) Procedure to develop the code: </a:t>
            </a:r>
          </a:p>
          <a:p>
            <a:r>
              <a:rPr lang="en-US" dirty="0"/>
              <a:t>	</a:t>
            </a:r>
            <a:r>
              <a:rPr lang="en-US" sz="1700" dirty="0"/>
              <a:t>We can open the class for the form by right clicking on the code and clicking on ‘View Code’. Coding</a:t>
            </a:r>
          </a:p>
          <a:p>
            <a:r>
              <a:rPr lang="en-US" sz="1700" dirty="0"/>
              <a:t>   for the form can be started now. </a:t>
            </a:r>
            <a:endParaRPr lang="en-IN" sz="1700" dirty="0"/>
          </a:p>
        </p:txBody>
      </p:sp>
      <p:sp>
        <p:nvSpPr>
          <p:cNvPr id="4" name="TextBox 3">
            <a:extLst>
              <a:ext uri="{FF2B5EF4-FFF2-40B4-BE49-F238E27FC236}">
                <a16:creationId xmlns:a16="http://schemas.microsoft.com/office/drawing/2014/main" id="{2A1C846A-F701-4D1C-B729-4C9EDF4DD543}"/>
              </a:ext>
            </a:extLst>
          </p:cNvPr>
          <p:cNvSpPr txBox="1"/>
          <p:nvPr/>
        </p:nvSpPr>
        <p:spPr>
          <a:xfrm>
            <a:off x="162144" y="967135"/>
            <a:ext cx="11603115" cy="2446824"/>
          </a:xfrm>
          <a:prstGeom prst="rect">
            <a:avLst/>
          </a:prstGeom>
          <a:noFill/>
        </p:spPr>
        <p:txBody>
          <a:bodyPr wrap="square" rtlCol="0">
            <a:spAutoFit/>
          </a:bodyPr>
          <a:lstStyle/>
          <a:p>
            <a:pPr marL="285750" indent="-285750">
              <a:buFont typeface="Arial" panose="020B0604020202020204" pitchFamily="34" charset="0"/>
              <a:buChar char="•"/>
            </a:pPr>
            <a:r>
              <a:rPr lang="en-US" sz="1700" dirty="0"/>
              <a:t>Firstly, we need to add a few namespaces to access the required Documents, databases, drawing features from AutoCAD.</a:t>
            </a:r>
          </a:p>
          <a:p>
            <a:pPr marL="285750" indent="-285750">
              <a:buFont typeface="Arial" panose="020B0604020202020204" pitchFamily="34" charset="0"/>
              <a:buChar char="•"/>
            </a:pPr>
            <a:r>
              <a:rPr lang="en-US" sz="1700" dirty="0"/>
              <a:t>These namespaces can be added by writing the following lines in the form class under the given namespaces:</a:t>
            </a:r>
          </a:p>
          <a:p>
            <a:r>
              <a:rPr lang="en-US" sz="1700" dirty="0"/>
              <a:t>     (a) </a:t>
            </a:r>
            <a:r>
              <a:rPr lang="en-IN" sz="1700" dirty="0"/>
              <a:t>using Autodesk.AutoCAD.ApplicationServices;</a:t>
            </a:r>
          </a:p>
          <a:p>
            <a:r>
              <a:rPr lang="en-IN" sz="1700" dirty="0"/>
              <a:t>     (b) using Autodesk.AutoCAD.DatabaseServices;</a:t>
            </a:r>
          </a:p>
          <a:p>
            <a:r>
              <a:rPr lang="en-IN" sz="1700" dirty="0"/>
              <a:t>     (c) using Autodesk.AutoCAD.Geometry;</a:t>
            </a:r>
          </a:p>
          <a:p>
            <a:pPr marL="285750" indent="-285750">
              <a:buFont typeface="Arial" panose="020B0604020202020204" pitchFamily="34" charset="0"/>
              <a:buChar char="•"/>
            </a:pPr>
            <a:r>
              <a:rPr lang="en-IN" sz="1700" dirty="0"/>
              <a:t>We can start by declaring the variables we need to use in multiple functions globally. We can add variables to this area as and when we require. The variable I declared globally with their description can be seen in the figure below:</a:t>
            </a:r>
          </a:p>
        </p:txBody>
      </p:sp>
      <p:pic>
        <p:nvPicPr>
          <p:cNvPr id="8" name="Picture 7">
            <a:extLst>
              <a:ext uri="{FF2B5EF4-FFF2-40B4-BE49-F238E27FC236}">
                <a16:creationId xmlns:a16="http://schemas.microsoft.com/office/drawing/2014/main" id="{08FB3DD0-FF5A-4CC8-B425-9E6C81152C4F}"/>
              </a:ext>
            </a:extLst>
          </p:cNvPr>
          <p:cNvPicPr>
            <a:picLocks noChangeAspect="1"/>
          </p:cNvPicPr>
          <p:nvPr/>
        </p:nvPicPr>
        <p:blipFill rotWithShape="1">
          <a:blip r:embed="rId2"/>
          <a:srcRect l="1820" t="10745" r="19684" b="48090"/>
          <a:stretch/>
        </p:blipFill>
        <p:spPr>
          <a:xfrm>
            <a:off x="550411" y="3429000"/>
            <a:ext cx="10826583" cy="3193742"/>
          </a:xfrm>
          <a:prstGeom prst="rect">
            <a:avLst/>
          </a:prstGeom>
        </p:spPr>
      </p:pic>
    </p:spTree>
    <p:extLst>
      <p:ext uri="{BB962C8B-B14F-4D97-AF65-F5344CB8AC3E}">
        <p14:creationId xmlns:p14="http://schemas.microsoft.com/office/powerpoint/2010/main" val="1224239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A7BFA4-6FFE-4010-ABA8-3B24A85E84D1}"/>
              </a:ext>
            </a:extLst>
          </p:cNvPr>
          <p:cNvSpPr txBox="1"/>
          <p:nvPr/>
        </p:nvSpPr>
        <p:spPr>
          <a:xfrm>
            <a:off x="177554" y="117175"/>
            <a:ext cx="12014446" cy="892552"/>
          </a:xfrm>
          <a:prstGeom prst="rect">
            <a:avLst/>
          </a:prstGeom>
          <a:noFill/>
        </p:spPr>
        <p:txBody>
          <a:bodyPr wrap="square" rtlCol="0">
            <a:spAutoFit/>
          </a:bodyPr>
          <a:lstStyle/>
          <a:p>
            <a:r>
              <a:rPr lang="en-US" dirty="0"/>
              <a:t>8) Contd.</a:t>
            </a:r>
          </a:p>
          <a:p>
            <a:r>
              <a:rPr lang="en-US" sz="1700" dirty="0"/>
              <a:t>      The body of program is as shown in the figure. It contains the code for the 4 buttons and the different methods used.</a:t>
            </a:r>
          </a:p>
          <a:p>
            <a:r>
              <a:rPr lang="en-US" sz="1700" dirty="0"/>
              <a:t>The purpose of various functions are mentioned in the comments preceding the methods.</a:t>
            </a:r>
            <a:endParaRPr lang="en-IN" sz="1700" dirty="0"/>
          </a:p>
        </p:txBody>
      </p:sp>
      <p:pic>
        <p:nvPicPr>
          <p:cNvPr id="7" name="Picture 6">
            <a:extLst>
              <a:ext uri="{FF2B5EF4-FFF2-40B4-BE49-F238E27FC236}">
                <a16:creationId xmlns:a16="http://schemas.microsoft.com/office/drawing/2014/main" id="{0974CD76-56A1-4C6E-BAC9-F75CF9B22651}"/>
              </a:ext>
            </a:extLst>
          </p:cNvPr>
          <p:cNvPicPr>
            <a:picLocks noChangeAspect="1"/>
          </p:cNvPicPr>
          <p:nvPr/>
        </p:nvPicPr>
        <p:blipFill rotWithShape="1">
          <a:blip r:embed="rId2"/>
          <a:srcRect t="7768" r="17500" b="11585"/>
          <a:stretch/>
        </p:blipFill>
        <p:spPr>
          <a:xfrm>
            <a:off x="683581" y="1091953"/>
            <a:ext cx="10058400" cy="5530789"/>
          </a:xfrm>
          <a:prstGeom prst="rect">
            <a:avLst/>
          </a:prstGeom>
        </p:spPr>
      </p:pic>
    </p:spTree>
    <p:extLst>
      <p:ext uri="{BB962C8B-B14F-4D97-AF65-F5344CB8AC3E}">
        <p14:creationId xmlns:p14="http://schemas.microsoft.com/office/powerpoint/2010/main" val="246076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6E1135-1A62-44E3-A9E2-118F2F2E2366}"/>
              </a:ext>
            </a:extLst>
          </p:cNvPr>
          <p:cNvSpPr txBox="1"/>
          <p:nvPr/>
        </p:nvSpPr>
        <p:spPr>
          <a:xfrm>
            <a:off x="44388" y="0"/>
            <a:ext cx="6152225" cy="646331"/>
          </a:xfrm>
          <a:prstGeom prst="rect">
            <a:avLst/>
          </a:prstGeom>
          <a:noFill/>
        </p:spPr>
        <p:txBody>
          <a:bodyPr wrap="square" rtlCol="0">
            <a:spAutoFit/>
          </a:bodyPr>
          <a:lstStyle/>
          <a:p>
            <a:r>
              <a:rPr lang="en-US" dirty="0"/>
              <a:t>8) Contd. :</a:t>
            </a:r>
          </a:p>
          <a:p>
            <a:pPr marL="285750" indent="-285750">
              <a:buFont typeface="Wingdings" panose="05000000000000000000" pitchFamily="2" charset="2"/>
              <a:buChar char="v"/>
            </a:pPr>
            <a:r>
              <a:rPr lang="en-US" dirty="0"/>
              <a:t>General codes/syntax to implement certain tasks </a:t>
            </a:r>
            <a:endParaRPr lang="en-IN" dirty="0"/>
          </a:p>
        </p:txBody>
      </p:sp>
      <p:sp>
        <p:nvSpPr>
          <p:cNvPr id="3" name="TextBox 2">
            <a:extLst>
              <a:ext uri="{FF2B5EF4-FFF2-40B4-BE49-F238E27FC236}">
                <a16:creationId xmlns:a16="http://schemas.microsoft.com/office/drawing/2014/main" id="{A9876DB7-F782-4F8D-BEE7-E12360632052}"/>
              </a:ext>
            </a:extLst>
          </p:cNvPr>
          <p:cNvSpPr txBox="1"/>
          <p:nvPr/>
        </p:nvSpPr>
        <p:spPr>
          <a:xfrm>
            <a:off x="44388" y="610136"/>
            <a:ext cx="11904955" cy="624786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To display output on AutoCAD:</a:t>
            </a:r>
          </a:p>
          <a:p>
            <a:pPr marL="285750" indent="-285750">
              <a:buFont typeface="Arial" panose="020B0604020202020204" pitchFamily="34" charset="0"/>
              <a:buChar char="•"/>
            </a:pPr>
            <a:r>
              <a:rPr lang="en-US" sz="1600" dirty="0"/>
              <a:t>When a method needs to display a figure to an AutoCAD document, it needs to get access to a document, database, block table, block table record in AutoCAD and commit a transaction with AutoCAD.</a:t>
            </a:r>
          </a:p>
          <a:p>
            <a:pPr marL="285750" indent="-285750">
              <a:buFont typeface="Arial" panose="020B0604020202020204" pitchFamily="34" charset="0"/>
              <a:buChar char="•"/>
            </a:pPr>
            <a:r>
              <a:rPr lang="en-US" sz="1600" dirty="0"/>
              <a:t>Database is a part of the document, transaction is a part of database and block table, block table record are objects in a transaction. The code to access these things are as follows:</a:t>
            </a:r>
          </a:p>
          <a:p>
            <a:pPr marL="285750" indent="-285750">
              <a:buFontTx/>
              <a:buChar char="-"/>
            </a:pPr>
            <a:r>
              <a:rPr lang="en-IN" sz="1600" dirty="0"/>
              <a:t>Document doc=Autodesk.AutoCAD.ApplicationServices.Core.Application.DocumentManager.MdiActiveDocument; </a:t>
            </a:r>
          </a:p>
          <a:p>
            <a:pPr marL="285750" indent="-285750">
              <a:buFontTx/>
              <a:buChar char="-"/>
            </a:pPr>
            <a:r>
              <a:rPr lang="en-IN" sz="1600" dirty="0"/>
              <a:t>Database db = doc.Database;</a:t>
            </a:r>
          </a:p>
          <a:p>
            <a:pPr marL="285750" indent="-285750">
              <a:buFontTx/>
              <a:buChar char="-"/>
            </a:pPr>
            <a:r>
              <a:rPr lang="en-IN" sz="1600" dirty="0"/>
              <a:t> doc.LockDocument();</a:t>
            </a:r>
          </a:p>
          <a:p>
            <a:pPr marL="285750" indent="-285750">
              <a:buFontTx/>
              <a:buChar char="-"/>
            </a:pPr>
            <a:r>
              <a:rPr lang="en-IN" sz="1600" dirty="0"/>
              <a:t>using (Transaction trans = db.TransactionManager.StartTransaction()) {</a:t>
            </a:r>
          </a:p>
          <a:p>
            <a:pPr marL="285750" indent="-285750">
              <a:buFontTx/>
              <a:buChar char="-"/>
            </a:pPr>
            <a:r>
              <a:rPr lang="en-IN" sz="1600" dirty="0"/>
              <a:t> 	   BlockTable bt = (BlockTable)trans.GetObject(db.BlockTableId, OpenMode.ForRead);</a:t>
            </a:r>
          </a:p>
          <a:p>
            <a:pPr marL="285750" indent="-285750">
              <a:buFontTx/>
              <a:buChar char="-"/>
            </a:pPr>
            <a:r>
              <a:rPr lang="en-IN" sz="1600" dirty="0"/>
              <a:t>      BlockTableRecord btr = (BlockTableRecord)trans.GetObject(bt[BlockTableRecord.ModelSpace], OpenMode.ForWrite);</a:t>
            </a:r>
          </a:p>
          <a:p>
            <a:pPr marL="285750" indent="-285750">
              <a:buFontTx/>
              <a:buChar char="-"/>
            </a:pPr>
            <a:r>
              <a:rPr lang="en-IN" sz="1600" dirty="0"/>
              <a:t>      trans.Commit(); }</a:t>
            </a:r>
          </a:p>
          <a:p>
            <a:endParaRPr lang="en-IN" sz="1600" dirty="0"/>
          </a:p>
          <a:p>
            <a:pPr marL="285750" indent="-285750">
              <a:buFont typeface="Wingdings" panose="05000000000000000000" pitchFamily="2" charset="2"/>
              <a:buChar char="Ø"/>
            </a:pPr>
            <a:r>
              <a:rPr lang="en-IN" sz="1600" dirty="0"/>
              <a:t>To make a geometric object:</a:t>
            </a:r>
          </a:p>
          <a:p>
            <a:pPr marL="285750" indent="-285750">
              <a:buFont typeface="Arial" panose="020B0604020202020204" pitchFamily="34" charset="0"/>
              <a:buChar char="•"/>
            </a:pPr>
            <a:r>
              <a:rPr lang="en-IN" sz="1600" dirty="0"/>
              <a:t>We need to create a new object for whatever shape we need to draw using the code:</a:t>
            </a:r>
          </a:p>
          <a:p>
            <a:r>
              <a:rPr lang="en-IN" sz="1600" dirty="0"/>
              <a:t>		</a:t>
            </a:r>
            <a:r>
              <a:rPr lang="en-IN" sz="1600" i="1" dirty="0"/>
              <a:t>objectType object_name = </a:t>
            </a:r>
            <a:r>
              <a:rPr lang="en-IN" sz="1600" dirty="0"/>
              <a:t>new </a:t>
            </a:r>
            <a:r>
              <a:rPr lang="en-IN" sz="1600" i="1" dirty="0"/>
              <a:t>objectType();</a:t>
            </a:r>
          </a:p>
          <a:p>
            <a:pPr marL="285750" indent="-285750">
              <a:buFont typeface="Arial" panose="020B0604020202020204" pitchFamily="34" charset="0"/>
              <a:buChar char="•"/>
            </a:pPr>
            <a:r>
              <a:rPr lang="en-IN" sz="1600" dirty="0"/>
              <a:t>Properties and parameters of these objects can be set using following syntax after declaring the object:</a:t>
            </a:r>
          </a:p>
          <a:p>
            <a:r>
              <a:rPr lang="en-IN" sz="1600" dirty="0"/>
              <a:t>		{ </a:t>
            </a:r>
            <a:r>
              <a:rPr lang="en-IN" sz="1600" i="1" dirty="0"/>
              <a:t>propertyType = propertyValue,};</a:t>
            </a:r>
          </a:p>
          <a:p>
            <a:r>
              <a:rPr lang="en-IN" sz="1600" i="1" dirty="0"/>
              <a:t>		- </a:t>
            </a:r>
            <a:r>
              <a:rPr lang="en-IN" sz="1600" dirty="0"/>
              <a:t>eg.: Line ln = new Line() {</a:t>
            </a:r>
          </a:p>
          <a:p>
            <a:r>
              <a:rPr lang="en-IN" sz="1600" dirty="0"/>
              <a:t>			   { ln.StartPoint  = new Point3d(0, 10, 20),</a:t>
            </a:r>
          </a:p>
          <a:p>
            <a:r>
              <a:rPr lang="en-IN" sz="1600" dirty="0"/>
              <a:t>			     ln.EndPoint = new Point3d(30, 40, 30),</a:t>
            </a:r>
          </a:p>
          <a:p>
            <a:r>
              <a:rPr lang="en-IN" sz="1600" dirty="0"/>
              <a:t>			     ln.ColorIndex = 2, //for yellow colour, };</a:t>
            </a:r>
          </a:p>
          <a:p>
            <a:pPr marL="285750" indent="-285750">
              <a:buFont typeface="Arial" panose="020B0604020202020204" pitchFamily="34" charset="0"/>
              <a:buChar char="•"/>
            </a:pPr>
            <a:r>
              <a:rPr lang="en-IN" sz="1600" dirty="0"/>
              <a:t>This object needs to be appended to Block table record and added to the transaction before the transaction is committed:</a:t>
            </a:r>
          </a:p>
          <a:p>
            <a:r>
              <a:rPr lang="en-IN" sz="1600" dirty="0"/>
              <a:t>			     btr.AppendEntity(ln);</a:t>
            </a:r>
          </a:p>
          <a:p>
            <a:r>
              <a:rPr lang="en-IN" sz="1600" dirty="0"/>
              <a:t>			     trans.AddNewlyCreatedObject(ln, True);</a:t>
            </a:r>
          </a:p>
        </p:txBody>
      </p:sp>
    </p:spTree>
    <p:extLst>
      <p:ext uri="{BB962C8B-B14F-4D97-AF65-F5344CB8AC3E}">
        <p14:creationId xmlns:p14="http://schemas.microsoft.com/office/powerpoint/2010/main" val="404378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A3E01-2306-4585-9C55-2FA4146BDE6D}"/>
              </a:ext>
            </a:extLst>
          </p:cNvPr>
          <p:cNvSpPr txBox="1"/>
          <p:nvPr/>
        </p:nvSpPr>
        <p:spPr>
          <a:xfrm>
            <a:off x="1162975" y="382012"/>
            <a:ext cx="9570128" cy="6093976"/>
          </a:xfrm>
          <a:prstGeom prst="rect">
            <a:avLst/>
          </a:prstGeom>
          <a:noFill/>
        </p:spPr>
        <p:txBody>
          <a:bodyPr wrap="square" rtlCol="0">
            <a:spAutoFit/>
          </a:bodyPr>
          <a:lstStyle/>
          <a:p>
            <a:r>
              <a:rPr lang="en-US" sz="2400" dirty="0"/>
              <a:t>Acknowledgements:</a:t>
            </a:r>
          </a:p>
          <a:p>
            <a:endParaRPr lang="en-US" dirty="0"/>
          </a:p>
          <a:p>
            <a:r>
              <a:rPr lang="en-US" sz="2000" dirty="0"/>
              <a:t>In the successful accomplishment of this project, many people have bestowed on me their blessings and their best support,  I would like to utilize this moment to thank all the people who have been concerned with this project.</a:t>
            </a:r>
          </a:p>
          <a:p>
            <a:endParaRPr lang="en-US" sz="2000" dirty="0"/>
          </a:p>
          <a:p>
            <a:r>
              <a:rPr lang="en-US" sz="2000" dirty="0"/>
              <a:t>Firstly, I would like to express my deep gratitude to </a:t>
            </a:r>
            <a:r>
              <a:rPr lang="en-US" sz="2000" b="1" dirty="0"/>
              <a:t>Dr. Ashok Jaiswal</a:t>
            </a:r>
            <a:r>
              <a:rPr lang="en-US" sz="2000" dirty="0"/>
              <a:t>, my research supervisor, for his patient guidance, enthusiastic encouragement and useful critiques of this project work even at the time of this global pandemic (Covid19) through virtual meetings and telephonic conversations.</a:t>
            </a:r>
          </a:p>
          <a:p>
            <a:endParaRPr lang="en-US" sz="2000" dirty="0"/>
          </a:p>
          <a:p>
            <a:r>
              <a:rPr lang="en-US" sz="2000" dirty="0"/>
              <a:t>My gratitude is also extended to my college senior </a:t>
            </a:r>
            <a:r>
              <a:rPr lang="en-US" sz="2000" b="1" dirty="0"/>
              <a:t>Mr. Rajat Khandelwal </a:t>
            </a:r>
            <a:r>
              <a:rPr lang="en-US" sz="2000" dirty="0"/>
              <a:t>and friend cum colleague </a:t>
            </a:r>
            <a:r>
              <a:rPr lang="en-US" sz="2000" b="1" dirty="0"/>
              <a:t>Mr. Ritesh Kumar </a:t>
            </a:r>
            <a:r>
              <a:rPr lang="en-US" sz="2000" dirty="0"/>
              <a:t>for their timely help and guidance required during the course of this project.</a:t>
            </a:r>
          </a:p>
          <a:p>
            <a:endParaRPr lang="en-US" sz="2000" dirty="0"/>
          </a:p>
          <a:p>
            <a:r>
              <a:rPr lang="en-US" sz="2000" dirty="0"/>
              <a:t>Finally, I wish to thank my parents </a:t>
            </a:r>
            <a:r>
              <a:rPr lang="en-US" sz="2000" b="1" dirty="0"/>
              <a:t>Mr. Satish Naik </a:t>
            </a:r>
            <a:r>
              <a:rPr lang="en-US" sz="2000" dirty="0"/>
              <a:t>and the kindest </a:t>
            </a:r>
            <a:r>
              <a:rPr lang="en-US" sz="2000" b="1" dirty="0"/>
              <a:t>Mrs. Lolakshi Naik</a:t>
            </a:r>
            <a:r>
              <a:rPr lang="en-US" sz="2000" dirty="0"/>
              <a:t>, my brother </a:t>
            </a:r>
            <a:r>
              <a:rPr lang="en-US" sz="2000" b="1" dirty="0"/>
              <a:t>Mr. Tejas Naik </a:t>
            </a:r>
            <a:r>
              <a:rPr lang="en-US" sz="2000" dirty="0"/>
              <a:t>and my friends for providing the support and encouragement without which the progress of my study could’ve been a lot tougher.</a:t>
            </a:r>
            <a:endParaRPr lang="en-IN" sz="2000" dirty="0"/>
          </a:p>
        </p:txBody>
      </p:sp>
    </p:spTree>
    <p:extLst>
      <p:ext uri="{BB962C8B-B14F-4D97-AF65-F5344CB8AC3E}">
        <p14:creationId xmlns:p14="http://schemas.microsoft.com/office/powerpoint/2010/main" val="2326060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5F81AE-35D5-46A5-A862-92A367935206}"/>
              </a:ext>
            </a:extLst>
          </p:cNvPr>
          <p:cNvSpPr txBox="1"/>
          <p:nvPr/>
        </p:nvSpPr>
        <p:spPr>
          <a:xfrm>
            <a:off x="79897" y="79899"/>
            <a:ext cx="11913833"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General syntax to implement certain tasks:</a:t>
            </a:r>
          </a:p>
        </p:txBody>
      </p:sp>
      <p:sp>
        <p:nvSpPr>
          <p:cNvPr id="5" name="TextBox 4">
            <a:extLst>
              <a:ext uri="{FF2B5EF4-FFF2-40B4-BE49-F238E27FC236}">
                <a16:creationId xmlns:a16="http://schemas.microsoft.com/office/drawing/2014/main" id="{33758C93-78E5-4610-94AC-D51F5ADA7280}"/>
              </a:ext>
            </a:extLst>
          </p:cNvPr>
          <p:cNvSpPr txBox="1"/>
          <p:nvPr/>
        </p:nvSpPr>
        <p:spPr>
          <a:xfrm>
            <a:off x="97652" y="449231"/>
            <a:ext cx="11878322" cy="6632585"/>
          </a:xfrm>
          <a:prstGeom prst="rect">
            <a:avLst/>
          </a:prstGeom>
          <a:noFill/>
        </p:spPr>
        <p:txBody>
          <a:bodyPr wrap="square" rtlCol="0">
            <a:spAutoFit/>
          </a:bodyPr>
          <a:lstStyle/>
          <a:p>
            <a:pPr marL="285750" indent="-285750">
              <a:buFont typeface="Wingdings" panose="05000000000000000000" pitchFamily="2" charset="2"/>
              <a:buChar char="Ø"/>
            </a:pPr>
            <a:r>
              <a:rPr lang="en-US" sz="1700" dirty="0"/>
              <a:t>To read inputs from textbox:</a:t>
            </a:r>
          </a:p>
          <a:p>
            <a:pPr marL="285750" indent="-285750">
              <a:buFont typeface="Arial" panose="020B0604020202020204" pitchFamily="34" charset="0"/>
              <a:buChar char="•"/>
            </a:pPr>
            <a:r>
              <a:rPr lang="en-US" sz="1700" dirty="0"/>
              <a:t>Textboxes store values as strings, while we need to use most values in double or integer forms. So, we need to typecast them to the required form while reading form the textbox.</a:t>
            </a:r>
          </a:p>
          <a:p>
            <a:r>
              <a:rPr lang="en-US" sz="1700" dirty="0"/>
              <a:t>		eg: double angle = Convert.ToDouble(Angle.Text);</a:t>
            </a:r>
          </a:p>
          <a:p>
            <a:r>
              <a:rPr lang="en-US" sz="1700" dirty="0"/>
              <a:t>       		      This line stores the attribute in the Angle textbox in the angle variable in the double form.</a:t>
            </a:r>
          </a:p>
          <a:p>
            <a:pPr marL="285750" indent="-285750">
              <a:buFont typeface="Arial" panose="020B0604020202020204" pitchFamily="34" charset="0"/>
              <a:buChar char="•"/>
            </a:pPr>
            <a:r>
              <a:rPr lang="en-US" sz="1700" dirty="0"/>
              <a:t>We can further manipulate the values of attributes the way we want.</a:t>
            </a:r>
          </a:p>
          <a:p>
            <a:r>
              <a:rPr lang="en-US" sz="1700" dirty="0"/>
              <a:t>	        eg: the coordinate of a point (10,10,10) will be stored in the string form “10,10,10” while we want to store it </a:t>
            </a:r>
          </a:p>
          <a:p>
            <a:r>
              <a:rPr lang="en-US" sz="1700" dirty="0"/>
              <a:t>     in the form of a 3d point. So, we can convert this string into a string array of the x, y and z coordinates of the point</a:t>
            </a:r>
          </a:p>
          <a:p>
            <a:r>
              <a:rPr lang="en-US" sz="1700" dirty="0"/>
              <a:t>     as follows:</a:t>
            </a:r>
          </a:p>
          <a:p>
            <a:r>
              <a:rPr lang="en-US" sz="1700" dirty="0"/>
              <a:t>			- string s = StartPoint.Text;</a:t>
            </a:r>
          </a:p>
          <a:p>
            <a:r>
              <a:rPr lang="en-US" sz="1700" dirty="0"/>
              <a:t>			- string[] temp = s.Split(“,”);</a:t>
            </a:r>
          </a:p>
          <a:p>
            <a:r>
              <a:rPr lang="en-US" sz="1700" dirty="0"/>
              <a:t>			- double x = Convert.ToDouble(temp[0]);</a:t>
            </a:r>
          </a:p>
          <a:p>
            <a:r>
              <a:rPr lang="en-US" sz="1700" dirty="0"/>
              <a:t>			- double y = Convert.ToDouble(temp[1]);</a:t>
            </a:r>
          </a:p>
          <a:p>
            <a:r>
              <a:rPr lang="en-US" sz="1700" dirty="0"/>
              <a:t>			- double z = Convert.ToDouble(temp[2]);</a:t>
            </a:r>
          </a:p>
          <a:p>
            <a:r>
              <a:rPr lang="en-US" sz="1700" dirty="0"/>
              <a:t>			- Point3d StrPt = new Point3d(x, y, z);</a:t>
            </a:r>
          </a:p>
          <a:p>
            <a:r>
              <a:rPr lang="en-US" sz="1700" dirty="0"/>
              <a:t>		This code inputs the attribute in the StartPoint textbox in the form of a string. The 2</a:t>
            </a:r>
            <a:r>
              <a:rPr lang="en-US" sz="1700" baseline="30000" dirty="0"/>
              <a:t>nd</a:t>
            </a:r>
            <a:r>
              <a:rPr lang="en-US" sz="1700" dirty="0"/>
              <a:t> line builds an</a:t>
            </a:r>
          </a:p>
          <a:p>
            <a:r>
              <a:rPr lang="en-US" sz="1700" dirty="0"/>
              <a:t>     array of strings by splitting the main string when a comma(,) is encountered. These string values can be</a:t>
            </a:r>
          </a:p>
          <a:p>
            <a:r>
              <a:rPr lang="en-US" sz="1700" dirty="0"/>
              <a:t>     converted and stored in double type variables and then assigned to a Point3d type object.</a:t>
            </a:r>
          </a:p>
          <a:p>
            <a:endParaRPr lang="en-US" sz="1700" dirty="0"/>
          </a:p>
          <a:p>
            <a:pPr marL="285750" indent="-285750">
              <a:buFont typeface="Wingdings" panose="05000000000000000000" pitchFamily="2" charset="2"/>
              <a:buChar char="Ø"/>
            </a:pPr>
            <a:r>
              <a:rPr lang="en-IN" sz="1700" dirty="0"/>
              <a:t>To print output to textbox:</a:t>
            </a:r>
          </a:p>
          <a:p>
            <a:pPr marL="285750" indent="-285750">
              <a:buFont typeface="Arial" panose="020B0604020202020204" pitchFamily="34" charset="0"/>
              <a:buChar char="•"/>
            </a:pPr>
            <a:r>
              <a:rPr lang="en-IN" sz="1700" dirty="0"/>
              <a:t>Since textboxes store values in the form of strings, the values to be printed need to be type-casted to strings if they are stored in some other form as follows:</a:t>
            </a:r>
          </a:p>
          <a:p>
            <a:r>
              <a:rPr lang="en-IN" sz="1700" dirty="0"/>
              <a:t>			- FOS.Text = Convert.ToString(F);</a:t>
            </a:r>
          </a:p>
          <a:p>
            <a:r>
              <a:rPr lang="en-IN" sz="1700" dirty="0"/>
              <a:t>		This line prints the value of variable F to the textbox FOS in the form of string.</a:t>
            </a:r>
          </a:p>
          <a:p>
            <a:endParaRPr lang="en-IN" sz="1700" dirty="0"/>
          </a:p>
        </p:txBody>
      </p:sp>
    </p:spTree>
    <p:extLst>
      <p:ext uri="{BB962C8B-B14F-4D97-AF65-F5344CB8AC3E}">
        <p14:creationId xmlns:p14="http://schemas.microsoft.com/office/powerpoint/2010/main" val="97728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BA100E-FBB6-4ED7-9C4F-BE59830CB001}"/>
              </a:ext>
            </a:extLst>
          </p:cNvPr>
          <p:cNvSpPr txBox="1"/>
          <p:nvPr/>
        </p:nvSpPr>
        <p:spPr>
          <a:xfrm>
            <a:off x="174594" y="168675"/>
            <a:ext cx="5841507" cy="369332"/>
          </a:xfrm>
          <a:prstGeom prst="rect">
            <a:avLst/>
          </a:prstGeom>
          <a:noFill/>
        </p:spPr>
        <p:txBody>
          <a:bodyPr wrap="square" rtlCol="0">
            <a:spAutoFit/>
          </a:bodyPr>
          <a:lstStyle/>
          <a:p>
            <a:r>
              <a:rPr lang="en-US" dirty="0"/>
              <a:t>8a) The DrawSlope_click function:</a:t>
            </a:r>
            <a:endParaRPr lang="en-IN" dirty="0"/>
          </a:p>
        </p:txBody>
      </p:sp>
      <p:sp>
        <p:nvSpPr>
          <p:cNvPr id="3" name="TextBox 2">
            <a:extLst>
              <a:ext uri="{FF2B5EF4-FFF2-40B4-BE49-F238E27FC236}">
                <a16:creationId xmlns:a16="http://schemas.microsoft.com/office/drawing/2014/main" id="{90BECC31-50EF-4E89-B169-0990FE950042}"/>
              </a:ext>
            </a:extLst>
          </p:cNvPr>
          <p:cNvSpPr txBox="1"/>
          <p:nvPr/>
        </p:nvSpPr>
        <p:spPr>
          <a:xfrm>
            <a:off x="115409" y="538007"/>
            <a:ext cx="11801383" cy="2708434"/>
          </a:xfrm>
          <a:prstGeom prst="rect">
            <a:avLst/>
          </a:prstGeom>
          <a:noFill/>
        </p:spPr>
        <p:txBody>
          <a:bodyPr wrap="square" rtlCol="0">
            <a:spAutoFit/>
          </a:bodyPr>
          <a:lstStyle/>
          <a:p>
            <a:pPr marL="285750" indent="-285750">
              <a:buFont typeface="Arial" panose="020B0604020202020204" pitchFamily="34" charset="0"/>
              <a:buChar char="•"/>
            </a:pPr>
            <a:r>
              <a:rPr lang="en-US" sz="1700" dirty="0"/>
              <a:t>A document, database is retrieved as the function is supposed to draw to AutoCAD.</a:t>
            </a:r>
          </a:p>
          <a:p>
            <a:pPr marL="285750" indent="-285750">
              <a:buFont typeface="Arial" panose="020B0604020202020204" pitchFamily="34" charset="0"/>
              <a:buChar char="•"/>
            </a:pPr>
            <a:r>
              <a:rPr lang="en-US" sz="1700" dirty="0"/>
              <a:t>The function takes input of slope parameters such as Start point, bench width, bench height and slope angle and assigns them to the global variables after converting them to appropriate type.</a:t>
            </a:r>
          </a:p>
          <a:p>
            <a:pPr marL="285750" indent="-285750">
              <a:buFont typeface="Arial" panose="020B0604020202020204" pitchFamily="34" charset="0"/>
              <a:buChar char="•"/>
            </a:pPr>
            <a:r>
              <a:rPr lang="en-US" sz="1700" dirty="0"/>
              <a:t>The coordinates of crest, toe and the end point of slope are calculated with respect to the start point and the four points are stored in a global array of points.</a:t>
            </a:r>
          </a:p>
          <a:p>
            <a:pPr marL="285750" indent="-285750">
              <a:buFont typeface="Arial" panose="020B0604020202020204" pitchFamily="34" charset="0"/>
              <a:buChar char="•"/>
            </a:pPr>
            <a:r>
              <a:rPr lang="en-US" sz="1700" dirty="0"/>
              <a:t>A transaction is started and a block table a block table record are retrieved through the transaction.</a:t>
            </a:r>
          </a:p>
          <a:p>
            <a:pPr marL="285750" indent="-285750">
              <a:buFont typeface="Arial" panose="020B0604020202020204" pitchFamily="34" charset="0"/>
              <a:buChar char="•"/>
            </a:pPr>
            <a:r>
              <a:rPr lang="en-US" sz="1700" dirty="0"/>
              <a:t>Three lines joining the adjacent points are created, appended to the block table record and added to the transaction. The transaction is then committed.</a:t>
            </a:r>
          </a:p>
          <a:p>
            <a:pPr marL="285750" indent="-285750">
              <a:buFont typeface="Arial" panose="020B0604020202020204" pitchFamily="34" charset="0"/>
              <a:buChar char="•"/>
            </a:pPr>
            <a:r>
              <a:rPr lang="en-US" sz="1700" dirty="0"/>
              <a:t>The procedure to load the .dll project file, run our “Commit” command and the output after the coding of  Draw Slope button are shown given below along with the images:</a:t>
            </a:r>
          </a:p>
        </p:txBody>
      </p:sp>
      <p:pic>
        <p:nvPicPr>
          <p:cNvPr id="5" name="Picture 4">
            <a:extLst>
              <a:ext uri="{FF2B5EF4-FFF2-40B4-BE49-F238E27FC236}">
                <a16:creationId xmlns:a16="http://schemas.microsoft.com/office/drawing/2014/main" id="{159A5D97-2218-4D81-B375-17F4562CFCDA}"/>
              </a:ext>
            </a:extLst>
          </p:cNvPr>
          <p:cNvPicPr>
            <a:picLocks noChangeAspect="1"/>
          </p:cNvPicPr>
          <p:nvPr/>
        </p:nvPicPr>
        <p:blipFill rotWithShape="1">
          <a:blip r:embed="rId2"/>
          <a:srcRect l="-422" b="7845"/>
          <a:stretch/>
        </p:blipFill>
        <p:spPr>
          <a:xfrm>
            <a:off x="5481479" y="3246441"/>
            <a:ext cx="6435313" cy="3321882"/>
          </a:xfrm>
          <a:prstGeom prst="rect">
            <a:avLst/>
          </a:prstGeom>
        </p:spPr>
      </p:pic>
      <p:sp>
        <p:nvSpPr>
          <p:cNvPr id="6" name="TextBox 5">
            <a:extLst>
              <a:ext uri="{FF2B5EF4-FFF2-40B4-BE49-F238E27FC236}">
                <a16:creationId xmlns:a16="http://schemas.microsoft.com/office/drawing/2014/main" id="{8050F029-3874-43A6-A866-ACF53B995ED0}"/>
              </a:ext>
            </a:extLst>
          </p:cNvPr>
          <p:cNvSpPr txBox="1"/>
          <p:nvPr/>
        </p:nvSpPr>
        <p:spPr>
          <a:xfrm>
            <a:off x="354143" y="3272290"/>
            <a:ext cx="5194402" cy="3231654"/>
          </a:xfrm>
          <a:prstGeom prst="rect">
            <a:avLst/>
          </a:prstGeom>
          <a:noFill/>
        </p:spPr>
        <p:txBody>
          <a:bodyPr wrap="square" rtlCol="0">
            <a:spAutoFit/>
          </a:bodyPr>
          <a:lstStyle/>
          <a:p>
            <a:pPr marL="342900" indent="-342900">
              <a:buAutoNum type="alphaLcParenBoth"/>
            </a:pPr>
            <a:r>
              <a:rPr lang="en-US" sz="1700" dirty="0"/>
              <a:t>Open AutoCAD drawing file and type “NETLOAD” in the Command prompt.</a:t>
            </a:r>
          </a:p>
          <a:p>
            <a:pPr marL="342900" indent="-342900">
              <a:buAutoNum type="alphaLcParenBoth"/>
            </a:pPr>
            <a:r>
              <a:rPr lang="en-US" sz="1700" dirty="0"/>
              <a:t> Browse for the .dll project file, select it and click on “Open”.</a:t>
            </a:r>
          </a:p>
          <a:p>
            <a:pPr marL="342900" indent="-342900">
              <a:buAutoNum type="alphaLcParenBoth"/>
            </a:pPr>
            <a:r>
              <a:rPr lang="en-US" sz="1700" dirty="0"/>
              <a:t>Allow the project to be loaded on AutoCAD.</a:t>
            </a:r>
          </a:p>
          <a:p>
            <a:pPr marL="342900" indent="-342900">
              <a:buAutoNum type="alphaLcParenBoth"/>
            </a:pPr>
            <a:r>
              <a:rPr lang="en-US" sz="1700" dirty="0"/>
              <a:t> Type the command name used in the project in the command prompt and click on the ‘Enter’ button.</a:t>
            </a:r>
          </a:p>
          <a:p>
            <a:pPr marL="342900" indent="-342900">
              <a:buAutoNum type="alphaLcParenBoth"/>
            </a:pPr>
            <a:r>
              <a:rPr lang="en-US" sz="1700" dirty="0"/>
              <a:t>The input form will appear before the user.</a:t>
            </a:r>
          </a:p>
          <a:p>
            <a:pPr marL="342900" indent="-342900">
              <a:buAutoNum type="alphaLcParenBoth"/>
            </a:pPr>
            <a:r>
              <a:rPr lang="en-US" sz="1700" dirty="0"/>
              <a:t>The user will have to fill the inputs and click on the “Draw Slope” button and click on the “TOP” button in AutoCAD to view the slope.</a:t>
            </a:r>
            <a:endParaRPr lang="en-IN" sz="1700" dirty="0"/>
          </a:p>
        </p:txBody>
      </p:sp>
      <p:sp>
        <p:nvSpPr>
          <p:cNvPr id="7" name="TextBox 6">
            <a:extLst>
              <a:ext uri="{FF2B5EF4-FFF2-40B4-BE49-F238E27FC236}">
                <a16:creationId xmlns:a16="http://schemas.microsoft.com/office/drawing/2014/main" id="{8F36EED5-EC46-4379-9510-18750CAF7287}"/>
              </a:ext>
            </a:extLst>
          </p:cNvPr>
          <p:cNvSpPr txBox="1"/>
          <p:nvPr/>
        </p:nvSpPr>
        <p:spPr>
          <a:xfrm>
            <a:off x="5687626" y="4181382"/>
            <a:ext cx="656947" cy="369332"/>
          </a:xfrm>
          <a:prstGeom prst="rect">
            <a:avLst/>
          </a:prstGeom>
          <a:noFill/>
        </p:spPr>
        <p:txBody>
          <a:bodyPr wrap="square" rtlCol="0">
            <a:spAutoFit/>
          </a:bodyPr>
          <a:lstStyle/>
          <a:p>
            <a:r>
              <a:rPr lang="en-US" dirty="0"/>
              <a:t>(a)</a:t>
            </a:r>
            <a:endParaRPr lang="en-IN" dirty="0"/>
          </a:p>
        </p:txBody>
      </p:sp>
    </p:spTree>
    <p:extLst>
      <p:ext uri="{BB962C8B-B14F-4D97-AF65-F5344CB8AC3E}">
        <p14:creationId xmlns:p14="http://schemas.microsoft.com/office/powerpoint/2010/main" val="3395646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9DBE8-6A57-4069-A323-6CA410525E20}"/>
              </a:ext>
            </a:extLst>
          </p:cNvPr>
          <p:cNvPicPr>
            <a:picLocks noChangeAspect="1"/>
          </p:cNvPicPr>
          <p:nvPr/>
        </p:nvPicPr>
        <p:blipFill rotWithShape="1">
          <a:blip r:embed="rId2"/>
          <a:srcRect l="27743" t="18641" r="27694" b="23884"/>
          <a:stretch/>
        </p:blipFill>
        <p:spPr>
          <a:xfrm>
            <a:off x="450780" y="96923"/>
            <a:ext cx="4348580" cy="3154852"/>
          </a:xfrm>
          <a:prstGeom prst="rect">
            <a:avLst/>
          </a:prstGeom>
        </p:spPr>
      </p:pic>
      <p:pic>
        <p:nvPicPr>
          <p:cNvPr id="5" name="Picture 4">
            <a:extLst>
              <a:ext uri="{FF2B5EF4-FFF2-40B4-BE49-F238E27FC236}">
                <a16:creationId xmlns:a16="http://schemas.microsoft.com/office/drawing/2014/main" id="{A5F59E90-00CF-44F8-83CE-A4428315D161}"/>
              </a:ext>
            </a:extLst>
          </p:cNvPr>
          <p:cNvPicPr>
            <a:picLocks noChangeAspect="1"/>
          </p:cNvPicPr>
          <p:nvPr/>
        </p:nvPicPr>
        <p:blipFill rotWithShape="1">
          <a:blip r:embed="rId3"/>
          <a:srcRect l="15947" t="79352" r="16700" b="7832"/>
          <a:stretch/>
        </p:blipFill>
        <p:spPr>
          <a:xfrm>
            <a:off x="5076549" y="134928"/>
            <a:ext cx="6304045" cy="674703"/>
          </a:xfrm>
          <a:prstGeom prst="rect">
            <a:avLst/>
          </a:prstGeom>
        </p:spPr>
      </p:pic>
      <p:sp>
        <p:nvSpPr>
          <p:cNvPr id="6" name="TextBox 5">
            <a:extLst>
              <a:ext uri="{FF2B5EF4-FFF2-40B4-BE49-F238E27FC236}">
                <a16:creationId xmlns:a16="http://schemas.microsoft.com/office/drawing/2014/main" id="{B2E1A568-DE73-4F3F-BF95-D1B5EC1A19AF}"/>
              </a:ext>
            </a:extLst>
          </p:cNvPr>
          <p:cNvSpPr txBox="1"/>
          <p:nvPr/>
        </p:nvSpPr>
        <p:spPr>
          <a:xfrm>
            <a:off x="630315" y="490036"/>
            <a:ext cx="594804" cy="369332"/>
          </a:xfrm>
          <a:prstGeom prst="rect">
            <a:avLst/>
          </a:prstGeom>
          <a:noFill/>
        </p:spPr>
        <p:txBody>
          <a:bodyPr wrap="square" rtlCol="0">
            <a:spAutoFit/>
          </a:bodyPr>
          <a:lstStyle/>
          <a:p>
            <a:r>
              <a:rPr lang="en-US" dirty="0">
                <a:solidFill>
                  <a:schemeClr val="bg1"/>
                </a:solidFill>
              </a:rPr>
              <a:t>(b)</a:t>
            </a:r>
          </a:p>
        </p:txBody>
      </p:sp>
      <p:sp>
        <p:nvSpPr>
          <p:cNvPr id="7" name="TextBox 6">
            <a:extLst>
              <a:ext uri="{FF2B5EF4-FFF2-40B4-BE49-F238E27FC236}">
                <a16:creationId xmlns:a16="http://schemas.microsoft.com/office/drawing/2014/main" id="{DC3C2894-0A19-4673-B794-17174E8A09E7}"/>
              </a:ext>
            </a:extLst>
          </p:cNvPr>
          <p:cNvSpPr txBox="1"/>
          <p:nvPr/>
        </p:nvSpPr>
        <p:spPr>
          <a:xfrm>
            <a:off x="5112460" y="287614"/>
            <a:ext cx="559294" cy="369332"/>
          </a:xfrm>
          <a:prstGeom prst="rect">
            <a:avLst/>
          </a:prstGeom>
          <a:noFill/>
        </p:spPr>
        <p:txBody>
          <a:bodyPr wrap="square" rtlCol="0">
            <a:spAutoFit/>
          </a:bodyPr>
          <a:lstStyle/>
          <a:p>
            <a:r>
              <a:rPr lang="en-US" dirty="0"/>
              <a:t>(d)</a:t>
            </a:r>
            <a:endParaRPr lang="en-IN" dirty="0"/>
          </a:p>
        </p:txBody>
      </p:sp>
      <p:pic>
        <p:nvPicPr>
          <p:cNvPr id="11" name="Picture 10">
            <a:extLst>
              <a:ext uri="{FF2B5EF4-FFF2-40B4-BE49-F238E27FC236}">
                <a16:creationId xmlns:a16="http://schemas.microsoft.com/office/drawing/2014/main" id="{7C77E544-F5FA-482C-A91E-614026064FAC}"/>
              </a:ext>
            </a:extLst>
          </p:cNvPr>
          <p:cNvPicPr>
            <a:picLocks noChangeAspect="1"/>
          </p:cNvPicPr>
          <p:nvPr/>
        </p:nvPicPr>
        <p:blipFill rotWithShape="1">
          <a:blip r:embed="rId4"/>
          <a:srcRect l="7282" t="12376" r="43131" b="55728"/>
          <a:stretch/>
        </p:blipFill>
        <p:spPr>
          <a:xfrm>
            <a:off x="5092248" y="996846"/>
            <a:ext cx="6232224" cy="2254929"/>
          </a:xfrm>
          <a:prstGeom prst="rect">
            <a:avLst/>
          </a:prstGeom>
        </p:spPr>
      </p:pic>
      <p:sp>
        <p:nvSpPr>
          <p:cNvPr id="12" name="TextBox 11">
            <a:extLst>
              <a:ext uri="{FF2B5EF4-FFF2-40B4-BE49-F238E27FC236}">
                <a16:creationId xmlns:a16="http://schemas.microsoft.com/office/drawing/2014/main" id="{A4B59CAC-86A4-4930-AA14-A93E73C494F3}"/>
              </a:ext>
            </a:extLst>
          </p:cNvPr>
          <p:cNvSpPr txBox="1"/>
          <p:nvPr/>
        </p:nvSpPr>
        <p:spPr>
          <a:xfrm>
            <a:off x="5936202" y="996846"/>
            <a:ext cx="622915" cy="369332"/>
          </a:xfrm>
          <a:prstGeom prst="rect">
            <a:avLst/>
          </a:prstGeom>
          <a:noFill/>
        </p:spPr>
        <p:txBody>
          <a:bodyPr wrap="square" rtlCol="0">
            <a:spAutoFit/>
          </a:bodyPr>
          <a:lstStyle/>
          <a:p>
            <a:r>
              <a:rPr lang="en-US" dirty="0">
                <a:solidFill>
                  <a:schemeClr val="bg1"/>
                </a:solidFill>
              </a:rPr>
              <a:t>(e)</a:t>
            </a:r>
            <a:endParaRPr lang="en-IN" dirty="0">
              <a:solidFill>
                <a:schemeClr val="bg1"/>
              </a:solidFill>
            </a:endParaRPr>
          </a:p>
        </p:txBody>
      </p:sp>
      <p:pic>
        <p:nvPicPr>
          <p:cNvPr id="14" name="Picture 13">
            <a:extLst>
              <a:ext uri="{FF2B5EF4-FFF2-40B4-BE49-F238E27FC236}">
                <a16:creationId xmlns:a16="http://schemas.microsoft.com/office/drawing/2014/main" id="{F457589A-393D-44A7-B93B-6898E5339127}"/>
              </a:ext>
            </a:extLst>
          </p:cNvPr>
          <p:cNvPicPr>
            <a:picLocks noChangeAspect="1"/>
          </p:cNvPicPr>
          <p:nvPr/>
        </p:nvPicPr>
        <p:blipFill rotWithShape="1">
          <a:blip r:embed="rId5"/>
          <a:srcRect b="8220"/>
          <a:stretch/>
        </p:blipFill>
        <p:spPr>
          <a:xfrm>
            <a:off x="450780" y="3438990"/>
            <a:ext cx="6139986" cy="3169842"/>
          </a:xfrm>
          <a:prstGeom prst="rect">
            <a:avLst/>
          </a:prstGeom>
        </p:spPr>
      </p:pic>
      <p:sp>
        <p:nvSpPr>
          <p:cNvPr id="15" name="TextBox 14">
            <a:extLst>
              <a:ext uri="{FF2B5EF4-FFF2-40B4-BE49-F238E27FC236}">
                <a16:creationId xmlns:a16="http://schemas.microsoft.com/office/drawing/2014/main" id="{412D623D-EB4C-41E5-99F7-0D23E64587BA}"/>
              </a:ext>
            </a:extLst>
          </p:cNvPr>
          <p:cNvSpPr txBox="1"/>
          <p:nvPr/>
        </p:nvSpPr>
        <p:spPr>
          <a:xfrm>
            <a:off x="550416" y="3564989"/>
            <a:ext cx="594804" cy="369332"/>
          </a:xfrm>
          <a:prstGeom prst="rect">
            <a:avLst/>
          </a:prstGeom>
          <a:noFill/>
        </p:spPr>
        <p:txBody>
          <a:bodyPr wrap="square" rtlCol="0">
            <a:spAutoFit/>
          </a:bodyPr>
          <a:lstStyle/>
          <a:p>
            <a:r>
              <a:rPr lang="en-US" dirty="0"/>
              <a:t>(f)</a:t>
            </a:r>
            <a:endParaRPr lang="en-IN" dirty="0"/>
          </a:p>
        </p:txBody>
      </p:sp>
      <p:sp>
        <p:nvSpPr>
          <p:cNvPr id="17" name="TextBox 16">
            <a:extLst>
              <a:ext uri="{FF2B5EF4-FFF2-40B4-BE49-F238E27FC236}">
                <a16:creationId xmlns:a16="http://schemas.microsoft.com/office/drawing/2014/main" id="{2C3073FF-68BC-432A-A654-7F9182E38DAC}"/>
              </a:ext>
            </a:extLst>
          </p:cNvPr>
          <p:cNvSpPr txBox="1"/>
          <p:nvPr/>
        </p:nvSpPr>
        <p:spPr>
          <a:xfrm>
            <a:off x="6853561" y="3564989"/>
            <a:ext cx="488765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that the code runs fine even when the soil and test case parameters aren’t input.</a:t>
            </a:r>
          </a:p>
          <a:p>
            <a:pPr marL="285750" indent="-285750">
              <a:buFont typeface="Arial" panose="020B0604020202020204" pitchFamily="34" charset="0"/>
              <a:buChar char="•"/>
            </a:pPr>
            <a:r>
              <a:rPr lang="en-US" dirty="0"/>
              <a:t>However, clicking the other three buttons won’t lead to any action since we haven’t coded for it yet.</a:t>
            </a:r>
            <a:endParaRPr lang="en-IN" dirty="0"/>
          </a:p>
        </p:txBody>
      </p:sp>
    </p:spTree>
    <p:extLst>
      <p:ext uri="{BB962C8B-B14F-4D97-AF65-F5344CB8AC3E}">
        <p14:creationId xmlns:p14="http://schemas.microsoft.com/office/powerpoint/2010/main" val="509448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D3779-E624-47B6-B9D1-29FFF4310E09}"/>
              </a:ext>
            </a:extLst>
          </p:cNvPr>
          <p:cNvSpPr txBox="1"/>
          <p:nvPr/>
        </p:nvSpPr>
        <p:spPr>
          <a:xfrm>
            <a:off x="150921" y="85765"/>
            <a:ext cx="5060272" cy="369332"/>
          </a:xfrm>
          <a:prstGeom prst="rect">
            <a:avLst/>
          </a:prstGeom>
          <a:noFill/>
        </p:spPr>
        <p:txBody>
          <a:bodyPr wrap="square" rtlCol="0">
            <a:spAutoFit/>
          </a:bodyPr>
          <a:lstStyle/>
          <a:p>
            <a:r>
              <a:rPr lang="en-US" dirty="0"/>
              <a:t>8b) The DrawSlices_Click method:</a:t>
            </a:r>
            <a:endParaRPr lang="en-IN" dirty="0"/>
          </a:p>
        </p:txBody>
      </p:sp>
      <p:sp>
        <p:nvSpPr>
          <p:cNvPr id="3" name="TextBox 2">
            <a:extLst>
              <a:ext uri="{FF2B5EF4-FFF2-40B4-BE49-F238E27FC236}">
                <a16:creationId xmlns:a16="http://schemas.microsoft.com/office/drawing/2014/main" id="{1A36F601-C034-4911-9195-32905AE99CEF}"/>
              </a:ext>
            </a:extLst>
          </p:cNvPr>
          <p:cNvSpPr txBox="1"/>
          <p:nvPr/>
        </p:nvSpPr>
        <p:spPr>
          <a:xfrm>
            <a:off x="150921" y="444454"/>
            <a:ext cx="11700769" cy="6370975"/>
          </a:xfrm>
          <a:prstGeom prst="rect">
            <a:avLst/>
          </a:prstGeom>
          <a:noFill/>
        </p:spPr>
        <p:txBody>
          <a:bodyPr wrap="square" rtlCol="0">
            <a:spAutoFit/>
          </a:bodyPr>
          <a:lstStyle/>
          <a:p>
            <a:pPr marL="285750" indent="-285750">
              <a:buFont typeface="Arial" panose="020B0604020202020204" pitchFamily="34" charset="0"/>
              <a:buChar char="•"/>
            </a:pPr>
            <a:r>
              <a:rPr lang="en-US" sz="1700" dirty="0"/>
              <a:t>Since this method is supposed to draw output (the test curve and the slices of the sliding rock mass) on AutoCAD drawing file too, we need to retrieve Document, database, start a transaction and get a block table and block table record as in the previous method. Remember to lock the document.</a:t>
            </a:r>
          </a:p>
          <a:p>
            <a:pPr marL="285750" indent="-285750">
              <a:buFont typeface="Arial" panose="020B0604020202020204" pitchFamily="34" charset="0"/>
              <a:buChar char="•"/>
            </a:pPr>
            <a:r>
              <a:rPr lang="en-US" sz="1700" dirty="0"/>
              <a:t>It will take input of the test case parameters i.e. the distances (d1, d2) of the arc points cutting the upper and lower benches from the crest and toe points respectively and the radius of the test arc (R). It’ll also convert these parameters and assign them to variables.</a:t>
            </a:r>
          </a:p>
          <a:p>
            <a:pPr marL="285750" indent="-285750">
              <a:buFont typeface="Arial" panose="020B0604020202020204" pitchFamily="34" charset="0"/>
              <a:buChar char="•"/>
            </a:pPr>
            <a:r>
              <a:rPr lang="en-US" sz="1700" dirty="0"/>
              <a:t>This method would then make a call to the Curve_data method sending d1, d2 and R as parameters.</a:t>
            </a:r>
          </a:p>
          <a:p>
            <a:pPr marL="285750" indent="-285750">
              <a:buFont typeface="Arial" panose="020B0604020202020204" pitchFamily="34" charset="0"/>
              <a:buChar char="•"/>
            </a:pPr>
            <a:r>
              <a:rPr lang="en-US" sz="1700" dirty="0"/>
              <a:t>The Curve_data method processes the data and returns the curve attributes including start angle, end angle, x, y coordinates of the center and the end point of arc. These are stored in the current method. The end point need not necessarily lie on the lower bench (to the right of the toe) as it can cut the slant portion too. So, it needs to be calculated out.</a:t>
            </a:r>
          </a:p>
          <a:p>
            <a:pPr marL="285750" indent="-285750">
              <a:buFont typeface="Arial" panose="020B0604020202020204" pitchFamily="34" charset="0"/>
              <a:buChar char="•"/>
            </a:pPr>
            <a:r>
              <a:rPr lang="en-US" sz="1700" dirty="0"/>
              <a:t>The method then makes a call to the SlicesData method sending the 1</a:t>
            </a:r>
            <a:r>
              <a:rPr lang="en-US" sz="1700" baseline="30000" dirty="0"/>
              <a:t>st</a:t>
            </a:r>
            <a:r>
              <a:rPr lang="en-US" sz="1700" dirty="0"/>
              <a:t> point, the last point, the center point and the radius of the curve as parameters. The SlicesData method will return a 2d array of 3d points representing the end points’ coordinates of each boundary between the adjacent slices. It’ll also contain the 1</a:t>
            </a:r>
            <a:r>
              <a:rPr lang="en-US" sz="1700" baseline="30000" dirty="0"/>
              <a:t>st</a:t>
            </a:r>
            <a:r>
              <a:rPr lang="en-US" sz="1700" dirty="0"/>
              <a:t> and the last border coordinates.</a:t>
            </a:r>
          </a:p>
          <a:p>
            <a:pPr marL="285750" indent="-285750">
              <a:buFont typeface="Arial" panose="020B0604020202020204" pitchFamily="34" charset="0"/>
              <a:buChar char="•"/>
            </a:pPr>
            <a:r>
              <a:rPr lang="en-US" sz="1700" dirty="0"/>
              <a:t>The method then creates an arc object the attributes received from the Curve_data method. This object is then appended to the block table record and added to the transaction. The method then iterates through the 2d array of points and creates a line object for each boundary between slices and append each of them to the block table record and adds them to the transaction.</a:t>
            </a:r>
          </a:p>
          <a:p>
            <a:pPr marL="285750" indent="-285750">
              <a:buFont typeface="Arial" panose="020B0604020202020204" pitchFamily="34" charset="0"/>
              <a:buChar char="•"/>
            </a:pPr>
            <a:r>
              <a:rPr lang="en-US" sz="1700" dirty="0"/>
              <a:t>The transaction is then committed.  </a:t>
            </a:r>
          </a:p>
          <a:p>
            <a:pPr marL="285750" indent="-285750">
              <a:buFont typeface="Wingdings" panose="05000000000000000000" pitchFamily="2" charset="2"/>
              <a:buChar char="v"/>
            </a:pPr>
            <a:r>
              <a:rPr lang="en-US" sz="1700" dirty="0"/>
              <a:t>We need separate functions to get the curve and slices data as these tasks need to be committed a large number of times while finding the curve with minimum FOS. And these functions are not coded to draw the curves and slices after calculating their data as we don’t want to display each of the curve and slices which we will check while finding the minimum FOS.</a:t>
            </a:r>
            <a:endParaRPr lang="en-IN" sz="1700" dirty="0"/>
          </a:p>
        </p:txBody>
      </p:sp>
    </p:spTree>
    <p:extLst>
      <p:ext uri="{BB962C8B-B14F-4D97-AF65-F5344CB8AC3E}">
        <p14:creationId xmlns:p14="http://schemas.microsoft.com/office/powerpoint/2010/main" val="2801361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24B441-0381-4C0B-80C5-22461E92E4C0}"/>
              </a:ext>
            </a:extLst>
          </p:cNvPr>
          <p:cNvSpPr txBox="1"/>
          <p:nvPr/>
        </p:nvSpPr>
        <p:spPr>
          <a:xfrm>
            <a:off x="301841" y="228146"/>
            <a:ext cx="5385786"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Output on clicking the Draw Slices button:</a:t>
            </a:r>
            <a:endParaRPr lang="en-IN" dirty="0"/>
          </a:p>
        </p:txBody>
      </p:sp>
      <p:pic>
        <p:nvPicPr>
          <p:cNvPr id="7" name="Picture 6">
            <a:extLst>
              <a:ext uri="{FF2B5EF4-FFF2-40B4-BE49-F238E27FC236}">
                <a16:creationId xmlns:a16="http://schemas.microsoft.com/office/drawing/2014/main" id="{2E1733E6-4E82-4DDC-84DE-7595A0C233D9}"/>
              </a:ext>
            </a:extLst>
          </p:cNvPr>
          <p:cNvPicPr>
            <a:picLocks noChangeAspect="1"/>
          </p:cNvPicPr>
          <p:nvPr/>
        </p:nvPicPr>
        <p:blipFill rotWithShape="1">
          <a:blip r:embed="rId2"/>
          <a:srcRect l="697" r="553" b="5220"/>
          <a:stretch/>
        </p:blipFill>
        <p:spPr>
          <a:xfrm>
            <a:off x="541537" y="713819"/>
            <a:ext cx="10615943" cy="5731369"/>
          </a:xfrm>
          <a:prstGeom prst="rect">
            <a:avLst/>
          </a:prstGeom>
        </p:spPr>
      </p:pic>
    </p:spTree>
    <p:extLst>
      <p:ext uri="{BB962C8B-B14F-4D97-AF65-F5344CB8AC3E}">
        <p14:creationId xmlns:p14="http://schemas.microsoft.com/office/powerpoint/2010/main" val="4000811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0DC170-7758-4F85-A1F2-E30B284AE220}"/>
              </a:ext>
            </a:extLst>
          </p:cNvPr>
          <p:cNvSpPr txBox="1"/>
          <p:nvPr/>
        </p:nvSpPr>
        <p:spPr>
          <a:xfrm>
            <a:off x="97654" y="8874"/>
            <a:ext cx="4758431" cy="369332"/>
          </a:xfrm>
          <a:prstGeom prst="rect">
            <a:avLst/>
          </a:prstGeom>
          <a:noFill/>
        </p:spPr>
        <p:txBody>
          <a:bodyPr wrap="square" rtlCol="0">
            <a:spAutoFit/>
          </a:bodyPr>
          <a:lstStyle/>
          <a:p>
            <a:r>
              <a:rPr lang="en-US" dirty="0"/>
              <a:t>8c) The GetFOS_Click method:</a:t>
            </a:r>
            <a:endParaRPr lang="en-IN" dirty="0"/>
          </a:p>
        </p:txBody>
      </p:sp>
      <p:sp>
        <p:nvSpPr>
          <p:cNvPr id="3" name="TextBox 2">
            <a:extLst>
              <a:ext uri="{FF2B5EF4-FFF2-40B4-BE49-F238E27FC236}">
                <a16:creationId xmlns:a16="http://schemas.microsoft.com/office/drawing/2014/main" id="{382DD09C-4CF5-4E6C-8E98-027DA7A04554}"/>
              </a:ext>
            </a:extLst>
          </p:cNvPr>
          <p:cNvSpPr txBox="1"/>
          <p:nvPr/>
        </p:nvSpPr>
        <p:spPr>
          <a:xfrm>
            <a:off x="97654" y="279866"/>
            <a:ext cx="11896078" cy="2970044"/>
          </a:xfrm>
          <a:prstGeom prst="rect">
            <a:avLst/>
          </a:prstGeom>
          <a:noFill/>
        </p:spPr>
        <p:txBody>
          <a:bodyPr wrap="square" rtlCol="0">
            <a:spAutoFit/>
          </a:bodyPr>
          <a:lstStyle/>
          <a:p>
            <a:pPr marL="285750" indent="-285750">
              <a:buFont typeface="Arial" panose="020B0604020202020204" pitchFamily="34" charset="0"/>
              <a:buChar char="•"/>
            </a:pPr>
            <a:r>
              <a:rPr lang="en-US" sz="1700" dirty="0"/>
              <a:t>This method is coded to accept the soil parameters (bulk density, cohesive strength, internal angle of friction of the soil. It’d convert these data to double type and store them as global variables.</a:t>
            </a:r>
          </a:p>
          <a:p>
            <a:pPr marL="285750" indent="-285750">
              <a:buFont typeface="Arial" panose="020B0604020202020204" pitchFamily="34" charset="0"/>
              <a:buChar char="•"/>
            </a:pPr>
            <a:r>
              <a:rPr lang="en-US" sz="1700" dirty="0"/>
              <a:t>The method will then make a call to the SolveFOS method sending the test curve slices data which would be saved globally by the DrawSlices_Click method.</a:t>
            </a:r>
          </a:p>
          <a:p>
            <a:pPr marL="285750" indent="-285750">
              <a:buFont typeface="Arial" panose="020B0604020202020204" pitchFamily="34" charset="0"/>
              <a:buChar char="•"/>
            </a:pPr>
            <a:r>
              <a:rPr lang="en-US" sz="1700" dirty="0"/>
              <a:t>It isn’t coded to calculate the FOS by itself as this process again, needs to be performed a large number of times while finding the minimum FOS by calculating FOS for a large number of curves. Further, this method is supposed to output the FOS of the test curve input by the user and we don’t want it to output the FOS of every test curve we iterate over.</a:t>
            </a:r>
          </a:p>
          <a:p>
            <a:pPr marL="285750" indent="-285750">
              <a:buFont typeface="Arial" panose="020B0604020202020204" pitchFamily="34" charset="0"/>
              <a:buChar char="•"/>
            </a:pPr>
            <a:r>
              <a:rPr lang="en-US" sz="1700" dirty="0"/>
              <a:t>The SolveFOS method returns the value of FOS of the test curve. This value is displayed in the FOS textbox which is set as read-only.</a:t>
            </a:r>
          </a:p>
          <a:p>
            <a:pPr marL="285750" indent="-285750">
              <a:buFont typeface="Wingdings" panose="05000000000000000000" pitchFamily="2" charset="2"/>
              <a:buChar char="v"/>
            </a:pPr>
            <a:r>
              <a:rPr lang="en-US" sz="1700" dirty="0"/>
              <a:t>The output on clicking the Get FOS button:</a:t>
            </a:r>
            <a:endParaRPr lang="en-IN" sz="1700" dirty="0"/>
          </a:p>
        </p:txBody>
      </p:sp>
      <p:pic>
        <p:nvPicPr>
          <p:cNvPr id="6" name="Picture 5">
            <a:extLst>
              <a:ext uri="{FF2B5EF4-FFF2-40B4-BE49-F238E27FC236}">
                <a16:creationId xmlns:a16="http://schemas.microsoft.com/office/drawing/2014/main" id="{30326807-FAA9-45A3-BFBC-AB984E4DEF8F}"/>
              </a:ext>
            </a:extLst>
          </p:cNvPr>
          <p:cNvPicPr>
            <a:picLocks noChangeAspect="1"/>
          </p:cNvPicPr>
          <p:nvPr/>
        </p:nvPicPr>
        <p:blipFill rotWithShape="1">
          <a:blip r:embed="rId2"/>
          <a:srcRect t="21748" b="13398"/>
          <a:stretch/>
        </p:blipFill>
        <p:spPr>
          <a:xfrm>
            <a:off x="1287262" y="3249910"/>
            <a:ext cx="9617475" cy="3508510"/>
          </a:xfrm>
          <a:prstGeom prst="rect">
            <a:avLst/>
          </a:prstGeom>
        </p:spPr>
      </p:pic>
    </p:spTree>
    <p:extLst>
      <p:ext uri="{BB962C8B-B14F-4D97-AF65-F5344CB8AC3E}">
        <p14:creationId xmlns:p14="http://schemas.microsoft.com/office/powerpoint/2010/main" val="1141559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8E6121-F2CB-40FE-8FA9-F3217C0B9154}"/>
              </a:ext>
            </a:extLst>
          </p:cNvPr>
          <p:cNvSpPr txBox="1"/>
          <p:nvPr/>
        </p:nvSpPr>
        <p:spPr>
          <a:xfrm>
            <a:off x="168675" y="97654"/>
            <a:ext cx="3915053" cy="369332"/>
          </a:xfrm>
          <a:prstGeom prst="rect">
            <a:avLst/>
          </a:prstGeom>
          <a:noFill/>
        </p:spPr>
        <p:txBody>
          <a:bodyPr wrap="square" rtlCol="0">
            <a:spAutoFit/>
          </a:bodyPr>
          <a:lstStyle/>
          <a:p>
            <a:r>
              <a:rPr lang="en-US" dirty="0"/>
              <a:t>8d) The Curve_data method:</a:t>
            </a:r>
            <a:endParaRPr lang="en-IN" dirty="0"/>
          </a:p>
        </p:txBody>
      </p:sp>
      <p:sp>
        <p:nvSpPr>
          <p:cNvPr id="3" name="TextBox 2">
            <a:extLst>
              <a:ext uri="{FF2B5EF4-FFF2-40B4-BE49-F238E27FC236}">
                <a16:creationId xmlns:a16="http://schemas.microsoft.com/office/drawing/2014/main" id="{995E3C4C-B4E5-4369-97BD-C606BC067B52}"/>
              </a:ext>
            </a:extLst>
          </p:cNvPr>
          <p:cNvSpPr txBox="1"/>
          <p:nvPr/>
        </p:nvSpPr>
        <p:spPr>
          <a:xfrm>
            <a:off x="168675" y="421351"/>
            <a:ext cx="11558727" cy="6370975"/>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method takes the distances (d1, d2) of the arc points intersecting the upper and lower benches from the crest and toe resp. and the radius of the test curve.</a:t>
            </a:r>
          </a:p>
          <a:p>
            <a:pPr marL="285750" indent="-285750">
              <a:buFont typeface="Arial" panose="020B0604020202020204" pitchFamily="34" charset="0"/>
              <a:buChar char="•"/>
            </a:pPr>
            <a:r>
              <a:rPr lang="en-US" sz="1700" dirty="0"/>
              <a:t>It’s purpose is to find out the center of the circle of which the arc is a part of, the start angle of the arc (the angle which the line joining the center of the circle and the start point of the arc makes with the +ve x axis in the anticlockwise direction, the end point of the arc and the end angle of the arc. The start angle, center and the end angle are required along with the radius of the arc to draw the arc. Hence this calculation is necessary.</a:t>
            </a:r>
          </a:p>
          <a:p>
            <a:pPr marL="285750" indent="-285750">
              <a:buFont typeface="Arial" panose="020B0604020202020204" pitchFamily="34" charset="0"/>
              <a:buChar char="•"/>
            </a:pPr>
            <a:r>
              <a:rPr lang="en-US" sz="1700" dirty="0"/>
              <a:t>The coordinates of the center point are calculated as follows:</a:t>
            </a:r>
          </a:p>
          <a:p>
            <a:r>
              <a:rPr lang="en-US" sz="1700" dirty="0"/>
              <a:t>     (a) Spot the mid point (M) of the two points (A, B) on the benches where the arc cuts the benches,</a:t>
            </a:r>
          </a:p>
          <a:p>
            <a:r>
              <a:rPr lang="en-US" sz="1700" dirty="0"/>
              <a:t>     (b) Calculate its distance from either of the points(d3),</a:t>
            </a:r>
          </a:p>
          <a:p>
            <a:r>
              <a:rPr lang="en-US" sz="1700" dirty="0"/>
              <a:t>     (c) Then calculate the distance of this point from the center (C) of the circle using Pythagoras theorem(d4),</a:t>
            </a:r>
          </a:p>
          <a:p>
            <a:r>
              <a:rPr lang="en-US" sz="1700" dirty="0"/>
              <a:t>     (d) Calculate the inclination (</a:t>
            </a:r>
            <a:r>
              <a:rPr lang="el-GR" sz="1700" b="0" i="0" dirty="0">
                <a:effectLst/>
              </a:rPr>
              <a:t>θ</a:t>
            </a:r>
            <a:r>
              <a:rPr lang="en-US" sz="1700" b="0" i="0" baseline="-25000" dirty="0">
                <a:effectLst/>
              </a:rPr>
              <a:t>1</a:t>
            </a:r>
            <a:r>
              <a:rPr lang="en-US" sz="1700" b="0" i="0" dirty="0">
                <a:effectLst/>
              </a:rPr>
              <a:t>)</a:t>
            </a:r>
            <a:r>
              <a:rPr lang="en-US" sz="1700" dirty="0"/>
              <a:t> of the line AB with –ve x axis. </a:t>
            </a:r>
          </a:p>
          <a:p>
            <a:r>
              <a:rPr lang="en-US" sz="1700" dirty="0"/>
              <a:t>     (e) Calculate the inclination of CM </a:t>
            </a:r>
            <a:r>
              <a:rPr lang="el-GR" sz="1700" b="0" i="0" dirty="0">
                <a:effectLst/>
              </a:rPr>
              <a:t>θ</a:t>
            </a:r>
            <a:r>
              <a:rPr lang="en-US" sz="1700" b="0" i="0" baseline="-25000" dirty="0">
                <a:effectLst/>
              </a:rPr>
              <a:t>2</a:t>
            </a:r>
            <a:r>
              <a:rPr lang="en-US" sz="1700" b="0" i="0" dirty="0">
                <a:effectLst/>
              </a:rPr>
              <a:t> = </a:t>
            </a:r>
            <a:r>
              <a:rPr lang="el-GR" sz="1700" b="0" i="0" dirty="0">
                <a:effectLst/>
              </a:rPr>
              <a:t>π </a:t>
            </a:r>
            <a:r>
              <a:rPr lang="en-US" sz="1700" dirty="0"/>
              <a:t> – </a:t>
            </a:r>
            <a:r>
              <a:rPr lang="el-GR" sz="1700" b="0" i="0" dirty="0">
                <a:effectLst/>
              </a:rPr>
              <a:t>θ</a:t>
            </a:r>
            <a:r>
              <a:rPr lang="en-US" sz="1700" b="0" i="0" baseline="-25000" dirty="0">
                <a:effectLst/>
              </a:rPr>
              <a:t>1</a:t>
            </a:r>
            <a:r>
              <a:rPr lang="en-US" sz="1700" dirty="0"/>
              <a:t>.</a:t>
            </a:r>
          </a:p>
          <a:p>
            <a:r>
              <a:rPr lang="en-US" sz="1700" dirty="0"/>
              <a:t>     (f) The x coordinate of C = (x coordinate of M + d4 Cos </a:t>
            </a:r>
            <a:r>
              <a:rPr lang="el-GR" sz="1700" b="0" i="0" dirty="0">
                <a:effectLst/>
              </a:rPr>
              <a:t>θ</a:t>
            </a:r>
            <a:r>
              <a:rPr lang="en-US" sz="1700" b="0" i="0" baseline="-25000" dirty="0">
                <a:effectLst/>
              </a:rPr>
              <a:t>2</a:t>
            </a:r>
            <a:r>
              <a:rPr lang="en-US" sz="1700" b="0" i="0" dirty="0">
                <a:effectLst/>
              </a:rPr>
              <a:t>) and the y coordinate = </a:t>
            </a:r>
            <a:r>
              <a:rPr lang="en-US" sz="1700" dirty="0"/>
              <a:t>(y coordinate of M + d4 Sin </a:t>
            </a:r>
            <a:r>
              <a:rPr lang="el-GR" sz="1700" b="0" i="0" dirty="0">
                <a:effectLst/>
              </a:rPr>
              <a:t>θ</a:t>
            </a:r>
            <a:r>
              <a:rPr lang="en-US" sz="1700" b="0" i="0" baseline="-25000" dirty="0">
                <a:effectLst/>
              </a:rPr>
              <a:t>2</a:t>
            </a:r>
            <a:r>
              <a:rPr lang="en-US" sz="1700" b="0" i="0" dirty="0">
                <a:effectLst/>
              </a:rPr>
              <a:t>)</a:t>
            </a:r>
          </a:p>
          <a:p>
            <a:pPr marL="285750" indent="-285750">
              <a:buFont typeface="Arial" panose="020B0604020202020204" pitchFamily="34" charset="0"/>
              <a:buChar char="•"/>
            </a:pPr>
            <a:r>
              <a:rPr lang="en-US" sz="1700" dirty="0"/>
              <a:t>After this, the method will check whether the arc cuts the slanting portion of the slope to find out the end point of the arc as follows:</a:t>
            </a:r>
          </a:p>
          <a:p>
            <a:r>
              <a:rPr lang="en-US" sz="1700" dirty="0"/>
              <a:t>     (a) Distance of the center of the circle from the slant portion is calculated using distance formula in coordinate geometry,</a:t>
            </a:r>
          </a:p>
          <a:p>
            <a:r>
              <a:rPr lang="en-US" sz="1700" dirty="0"/>
              <a:t>     (b) Coordinates of the point on the slant closest to the center of the circle (D) is calculated,</a:t>
            </a:r>
          </a:p>
          <a:p>
            <a:r>
              <a:rPr lang="en-US" sz="1700" b="0" i="0" dirty="0">
                <a:effectLst/>
              </a:rPr>
              <a:t>     </a:t>
            </a:r>
            <a:r>
              <a:rPr lang="en-US" sz="1700" dirty="0"/>
              <a:t>(c) Distance between this point and the lower point where the arc would cut the slanting line (P) is calculated using the Pythagoras Theorem.</a:t>
            </a:r>
          </a:p>
          <a:p>
            <a:r>
              <a:rPr lang="en-US" sz="1700" b="0" i="0" dirty="0">
                <a:effectLst/>
              </a:rPr>
              <a:t>     (d) Coordinates of P are calculated</a:t>
            </a:r>
            <a:r>
              <a:rPr lang="en-US" sz="1700" dirty="0"/>
              <a:t>. If the x coordinate of P is less than the x coordinate of the Toe, the end point of the arc will lie on the slant portion, else it will lie on the bench.</a:t>
            </a:r>
          </a:p>
          <a:p>
            <a:pPr marL="285750" indent="-285750">
              <a:buFont typeface="Arial" panose="020B0604020202020204" pitchFamily="34" charset="0"/>
              <a:buChar char="•"/>
            </a:pPr>
            <a:r>
              <a:rPr lang="en-US" sz="1700" dirty="0"/>
              <a:t>Start angle, End Angle of the arc are calculated using basic geometry.</a:t>
            </a:r>
          </a:p>
          <a:p>
            <a:pPr marL="285750" indent="-285750">
              <a:buFont typeface="Arial" panose="020B0604020202020204" pitchFamily="34" charset="0"/>
              <a:buChar char="•"/>
            </a:pPr>
            <a:r>
              <a:rPr lang="en-US" sz="1700" dirty="0"/>
              <a:t>The data to be returned are returned in a double type array.</a:t>
            </a:r>
          </a:p>
        </p:txBody>
      </p:sp>
    </p:spTree>
    <p:extLst>
      <p:ext uri="{BB962C8B-B14F-4D97-AF65-F5344CB8AC3E}">
        <p14:creationId xmlns:p14="http://schemas.microsoft.com/office/powerpoint/2010/main" val="2046825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9C4E9F-9AE2-4698-BE6A-A1BCA7E0E647}"/>
              </a:ext>
            </a:extLst>
          </p:cNvPr>
          <p:cNvSpPr txBox="1"/>
          <p:nvPr/>
        </p:nvSpPr>
        <p:spPr>
          <a:xfrm>
            <a:off x="168676" y="159798"/>
            <a:ext cx="4057095" cy="369332"/>
          </a:xfrm>
          <a:prstGeom prst="rect">
            <a:avLst/>
          </a:prstGeom>
          <a:noFill/>
        </p:spPr>
        <p:txBody>
          <a:bodyPr wrap="square" rtlCol="0">
            <a:spAutoFit/>
          </a:bodyPr>
          <a:lstStyle/>
          <a:p>
            <a:r>
              <a:rPr lang="en-US" dirty="0"/>
              <a:t>8e) The SlicesData method:</a:t>
            </a:r>
            <a:endParaRPr lang="en-IN" dirty="0"/>
          </a:p>
        </p:txBody>
      </p:sp>
      <p:sp>
        <p:nvSpPr>
          <p:cNvPr id="3" name="TextBox 2">
            <a:extLst>
              <a:ext uri="{FF2B5EF4-FFF2-40B4-BE49-F238E27FC236}">
                <a16:creationId xmlns:a16="http://schemas.microsoft.com/office/drawing/2014/main" id="{2E719DC6-A722-461F-BF4A-E374EF3F6125}"/>
              </a:ext>
            </a:extLst>
          </p:cNvPr>
          <p:cNvSpPr txBox="1"/>
          <p:nvPr/>
        </p:nvSpPr>
        <p:spPr>
          <a:xfrm>
            <a:off x="177553" y="555763"/>
            <a:ext cx="11558727" cy="6124754"/>
          </a:xfrm>
          <a:prstGeom prst="rect">
            <a:avLst/>
          </a:prstGeom>
          <a:noFill/>
        </p:spPr>
        <p:txBody>
          <a:bodyPr wrap="square" rtlCol="0">
            <a:spAutoFit/>
          </a:bodyPr>
          <a:lstStyle/>
          <a:p>
            <a:pPr marL="285750" indent="-285750">
              <a:buFont typeface="Arial" panose="020B0604020202020204" pitchFamily="34" charset="0"/>
              <a:buChar char="•"/>
            </a:pPr>
            <a:r>
              <a:rPr lang="en-US" sz="1700" dirty="0"/>
              <a:t>This method takes the coordinates of the start and end points of the sliding rock mass, coordinate of the center and the radius of the test arc.</a:t>
            </a:r>
            <a:endParaRPr lang="en-IN" sz="1700" dirty="0"/>
          </a:p>
          <a:p>
            <a:pPr marL="285750" indent="-285750">
              <a:buFont typeface="Arial" panose="020B0604020202020204" pitchFamily="34" charset="0"/>
              <a:buChar char="•"/>
            </a:pPr>
            <a:r>
              <a:rPr lang="en-IN" sz="1700" dirty="0"/>
              <a:t>It is supposed to return a 2d array of 3d points which represent the endpoints of the boundaries between the adjacent slices. The 1</a:t>
            </a:r>
            <a:r>
              <a:rPr lang="en-IN" sz="1700" baseline="30000" dirty="0"/>
              <a:t>st</a:t>
            </a:r>
            <a:r>
              <a:rPr lang="en-IN" sz="1700" dirty="0"/>
              <a:t> row in the array contains the upper ends of the boundaries which lie on the slope where as the 2</a:t>
            </a:r>
            <a:r>
              <a:rPr lang="en-IN" sz="1700" baseline="30000" dirty="0"/>
              <a:t>nd</a:t>
            </a:r>
            <a:r>
              <a:rPr lang="en-IN" sz="1700" dirty="0"/>
              <a:t> row contains the lower ends of the boundaries which lie on the test curve.</a:t>
            </a:r>
          </a:p>
          <a:p>
            <a:pPr marL="285750" indent="-285750">
              <a:buFont typeface="Arial" panose="020B0604020202020204" pitchFamily="34" charset="0"/>
              <a:buChar char="•"/>
            </a:pPr>
            <a:r>
              <a:rPr lang="en-IN" sz="1700" dirty="0"/>
              <a:t>The x coordinate of the 1</a:t>
            </a:r>
            <a:r>
              <a:rPr lang="en-IN" sz="1700" baseline="30000" dirty="0"/>
              <a:t>st</a:t>
            </a:r>
            <a:r>
              <a:rPr lang="en-IN" sz="1700" dirty="0"/>
              <a:t> and last points are given as an input to the method. The x coordinates of the slice boundary points are in a AP whose 1</a:t>
            </a:r>
            <a:r>
              <a:rPr lang="en-IN" sz="1700" baseline="30000" dirty="0"/>
              <a:t>st</a:t>
            </a:r>
            <a:r>
              <a:rPr lang="en-IN" sz="1700" dirty="0"/>
              <a:t> term is the x coordinate of 1</a:t>
            </a:r>
            <a:r>
              <a:rPr lang="en-IN" sz="1700" baseline="30000" dirty="0"/>
              <a:t>st</a:t>
            </a:r>
            <a:r>
              <a:rPr lang="en-IN" sz="1700" dirty="0"/>
              <a:t> point and the common difference can be calculated using the x coordinates of the 1</a:t>
            </a:r>
            <a:r>
              <a:rPr lang="en-IN" sz="1700" baseline="30000" dirty="0"/>
              <a:t>st</a:t>
            </a:r>
            <a:r>
              <a:rPr lang="en-IN" sz="1700" dirty="0"/>
              <a:t> and the last point and the number of slices which was saved as a global variable. The x coordinates of points in both the arrays will be the same.</a:t>
            </a:r>
          </a:p>
          <a:p>
            <a:pPr marL="285750" indent="-285750">
              <a:buFont typeface="Arial" panose="020B0604020202020204" pitchFamily="34" charset="0"/>
              <a:buChar char="•"/>
            </a:pPr>
            <a:r>
              <a:rPr lang="en-IN" sz="1700" dirty="0"/>
              <a:t>The y coordinates of the upper boundary points are different under 3 different conditions for the  x coordinates:</a:t>
            </a:r>
          </a:p>
          <a:p>
            <a:r>
              <a:rPr lang="en-IN" sz="1700" dirty="0"/>
              <a:t>     (a) if the x coordinate of the inter-slices boundary is lesser than the x coordinate of the crest point, the y</a:t>
            </a:r>
          </a:p>
          <a:p>
            <a:r>
              <a:rPr lang="en-IN" sz="1700" dirty="0"/>
              <a:t>       coordinate of the upper boundary point is equal to the y coordinate of the crest.</a:t>
            </a:r>
          </a:p>
          <a:p>
            <a:r>
              <a:rPr lang="en-IN" sz="1700" dirty="0"/>
              <a:t>     (b) if the x coordinate of the inter-slices boundary is greater than the x coordinate of the toe point, the y</a:t>
            </a:r>
          </a:p>
          <a:p>
            <a:r>
              <a:rPr lang="en-IN" sz="1700" dirty="0"/>
              <a:t>        coordinate of the boundary point is equal to the y coordinate of the toe.</a:t>
            </a:r>
          </a:p>
          <a:p>
            <a:r>
              <a:rPr lang="en-IN" sz="1700" dirty="0"/>
              <a:t>     (c) in the case between these two conditions, the y coordinate has to be calculated by substituting the x</a:t>
            </a:r>
          </a:p>
          <a:p>
            <a:r>
              <a:rPr lang="en-IN" sz="1700" dirty="0"/>
              <a:t>       coordinate of the point in the equation of the slant line.</a:t>
            </a:r>
          </a:p>
          <a:p>
            <a:pPr marL="285750" indent="-285750">
              <a:buFont typeface="Arial" panose="020B0604020202020204" pitchFamily="34" charset="0"/>
              <a:buChar char="•"/>
            </a:pPr>
            <a:r>
              <a:rPr lang="en-IN" sz="1700" dirty="0"/>
              <a:t>The y coordinates of the lower boundary points can be calculated by substituting the x coordinates of the points in the equation of the circle.</a:t>
            </a:r>
          </a:p>
          <a:p>
            <a:pPr marL="285750" indent="-285750">
              <a:buFont typeface="Arial" panose="020B0604020202020204" pitchFamily="34" charset="0"/>
              <a:buChar char="•"/>
            </a:pPr>
            <a:r>
              <a:rPr lang="en-IN" sz="1700" dirty="0"/>
              <a:t>These coordinates are stored in a 3d array (1 row for the x coordinates of the boundary points since the upper and lower boundary points have the same x coordinates for the vertical slices, 1 each to store the y coordinates of the upper and lower boundary points respectively).</a:t>
            </a:r>
          </a:p>
          <a:p>
            <a:pPr marL="285750" indent="-285750">
              <a:buFont typeface="Arial" panose="020B0604020202020204" pitchFamily="34" charset="0"/>
              <a:buChar char="•"/>
            </a:pPr>
            <a:r>
              <a:rPr lang="en-IN" sz="1700" dirty="0"/>
              <a:t>This array is then used to create the 2d array of 3d points which would be returned to the calling method.</a:t>
            </a:r>
          </a:p>
          <a:p>
            <a:endParaRPr lang="en-US" dirty="0"/>
          </a:p>
        </p:txBody>
      </p:sp>
    </p:spTree>
    <p:extLst>
      <p:ext uri="{BB962C8B-B14F-4D97-AF65-F5344CB8AC3E}">
        <p14:creationId xmlns:p14="http://schemas.microsoft.com/office/powerpoint/2010/main" val="46049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5B3A7B-6B0A-4A12-B74C-3D4D57DEB88E}"/>
              </a:ext>
            </a:extLst>
          </p:cNvPr>
          <p:cNvSpPr txBox="1"/>
          <p:nvPr/>
        </p:nvSpPr>
        <p:spPr>
          <a:xfrm>
            <a:off x="177552" y="106533"/>
            <a:ext cx="4296793" cy="369332"/>
          </a:xfrm>
          <a:prstGeom prst="rect">
            <a:avLst/>
          </a:prstGeom>
          <a:noFill/>
        </p:spPr>
        <p:txBody>
          <a:bodyPr wrap="square" rtlCol="0">
            <a:spAutoFit/>
          </a:bodyPr>
          <a:lstStyle/>
          <a:p>
            <a:r>
              <a:rPr lang="en-US" dirty="0"/>
              <a:t>8f) The SoleFOS method:</a:t>
            </a:r>
            <a:endParaRPr lang="en-IN" dirty="0"/>
          </a:p>
        </p:txBody>
      </p:sp>
      <p:sp>
        <p:nvSpPr>
          <p:cNvPr id="4" name="TextBox 3">
            <a:extLst>
              <a:ext uri="{FF2B5EF4-FFF2-40B4-BE49-F238E27FC236}">
                <a16:creationId xmlns:a16="http://schemas.microsoft.com/office/drawing/2014/main" id="{95A0C83F-1BBB-44A7-BB25-57DBE5FFF600}"/>
              </a:ext>
            </a:extLst>
          </p:cNvPr>
          <p:cNvSpPr txBox="1"/>
          <p:nvPr/>
        </p:nvSpPr>
        <p:spPr>
          <a:xfrm>
            <a:off x="177551" y="475865"/>
            <a:ext cx="11913835" cy="6340197"/>
          </a:xfrm>
          <a:prstGeom prst="rect">
            <a:avLst/>
          </a:prstGeom>
          <a:noFill/>
        </p:spPr>
        <p:txBody>
          <a:bodyPr wrap="square" rtlCol="0">
            <a:spAutoFit/>
          </a:bodyPr>
          <a:lstStyle/>
          <a:p>
            <a:pPr marL="285750" indent="-285750">
              <a:buFont typeface="Arial" panose="020B0604020202020204" pitchFamily="34" charset="0"/>
              <a:buChar char="•"/>
            </a:pPr>
            <a:r>
              <a:rPr lang="en-US" sz="1700" dirty="0"/>
              <a:t>This method takes the 2d array containing the end points of the inter-slice boundaries as input and returns the FOS along the curve. FOS is calculated using Spencer’s Limit Equilibrium method described earlier in the presentation. </a:t>
            </a:r>
          </a:p>
          <a:p>
            <a:pPr marL="285750" indent="-285750">
              <a:buFont typeface="Arial" panose="020B0604020202020204" pitchFamily="34" charset="0"/>
              <a:buChar char="•"/>
            </a:pPr>
            <a:r>
              <a:rPr lang="en-US" sz="1700" dirty="0"/>
              <a:t>5 double type arrays of sizes equal to the number of slices are declared to store weights, base angles, components of weights along and perpendicular to the bases, cohesive forces along the bases of each slice. These quantities are stored in arrays because they are used a few times during the following calculations.</a:t>
            </a:r>
          </a:p>
          <a:p>
            <a:pPr marL="285750" indent="-285750">
              <a:buFont typeface="Arial" panose="020B0604020202020204" pitchFamily="34" charset="0"/>
              <a:buChar char="•"/>
            </a:pPr>
            <a:r>
              <a:rPr lang="en-US" sz="1700" dirty="0"/>
              <a:t>  F is calculated as follows, neglecting the inter-slice forces and we have neglected the pore pressure as well:</a:t>
            </a:r>
          </a:p>
          <a:p>
            <a:r>
              <a:rPr lang="en-US" sz="1700" dirty="0"/>
              <a:t>			                   </a:t>
            </a:r>
            <a:r>
              <a:rPr lang="pl-PL" sz="1700" dirty="0"/>
              <a:t>F</a:t>
            </a:r>
            <a:r>
              <a:rPr lang="en-US" sz="1700" dirty="0"/>
              <a:t> </a:t>
            </a:r>
            <a:r>
              <a:rPr lang="pl-PL" sz="1700" dirty="0"/>
              <a:t>=</a:t>
            </a:r>
            <a:r>
              <a:rPr lang="en-US" sz="1700" dirty="0"/>
              <a:t> [</a:t>
            </a:r>
            <a:r>
              <a:rPr lang="el-GR" sz="1700" b="0" i="0" dirty="0">
                <a:effectLst/>
              </a:rPr>
              <a:t>Σ</a:t>
            </a:r>
            <a:r>
              <a:rPr lang="en-US" sz="1700" b="0" i="0" dirty="0">
                <a:effectLst/>
              </a:rPr>
              <a:t>(c’ b </a:t>
            </a:r>
            <a:r>
              <a:rPr lang="en-US" sz="1700" dirty="0"/>
              <a:t>Sec </a:t>
            </a:r>
            <a:r>
              <a:rPr lang="el-GR" sz="1700" b="0" i="0" dirty="0">
                <a:effectLst/>
              </a:rPr>
              <a:t>α</a:t>
            </a:r>
            <a:r>
              <a:rPr lang="en-US" sz="1700" dirty="0"/>
              <a:t> + tan </a:t>
            </a:r>
            <a:r>
              <a:rPr lang="el-GR" sz="1700" b="0" i="0" dirty="0">
                <a:effectLst/>
                <a:latin typeface="Arial" panose="020B0604020202020204" pitchFamily="34" charset="0"/>
              </a:rPr>
              <a:t>φ</a:t>
            </a:r>
            <a:r>
              <a:rPr lang="en-US" sz="1700" b="0" i="0" dirty="0">
                <a:effectLst/>
                <a:latin typeface="Arial" panose="020B0604020202020204" pitchFamily="34" charset="0"/>
              </a:rPr>
              <a:t>’ </a:t>
            </a:r>
            <a:r>
              <a:rPr lang="en-US" sz="1700" b="0" i="0" dirty="0">
                <a:effectLst/>
              </a:rPr>
              <a:t>W</a:t>
            </a:r>
            <a:r>
              <a:rPr lang="en-US" sz="1700" dirty="0">
                <a:latin typeface="Arial" panose="020B0604020202020204" pitchFamily="34" charset="0"/>
              </a:rPr>
              <a:t> </a:t>
            </a:r>
            <a:r>
              <a:rPr lang="en-US" sz="1700" dirty="0"/>
              <a:t>Cos </a:t>
            </a:r>
            <a:r>
              <a:rPr lang="el-GR" sz="1700" b="0" i="0" dirty="0">
                <a:effectLst/>
              </a:rPr>
              <a:t>α</a:t>
            </a:r>
            <a:r>
              <a:rPr lang="en-US" sz="1700" dirty="0"/>
              <a:t>)] / </a:t>
            </a:r>
            <a:r>
              <a:rPr lang="el-GR" sz="1700" b="0" i="0" dirty="0">
                <a:effectLst/>
              </a:rPr>
              <a:t>Σ</a:t>
            </a:r>
            <a:r>
              <a:rPr lang="en-US" sz="1700" b="0" i="0" dirty="0">
                <a:effectLst/>
              </a:rPr>
              <a:t>(W Sin </a:t>
            </a:r>
            <a:r>
              <a:rPr lang="el-GR" sz="1700" b="0" i="0" dirty="0">
                <a:effectLst/>
              </a:rPr>
              <a:t>α</a:t>
            </a:r>
            <a:r>
              <a:rPr lang="en-US" sz="1700" b="0" i="0" dirty="0">
                <a:effectLst/>
              </a:rPr>
              <a:t>) </a:t>
            </a:r>
          </a:p>
          <a:p>
            <a:r>
              <a:rPr lang="en-US" sz="1700" dirty="0"/>
              <a:t>		The actual factor of safety when inter-slice forces are considered is generally in the range of F - 1.35 F</a:t>
            </a:r>
          </a:p>
          <a:p>
            <a:r>
              <a:rPr lang="en-US" sz="1700" dirty="0"/>
              <a:t>     So, the initial value for iteration is set at F and we iterate up to 1.35  F with a suitable gradient. For this</a:t>
            </a:r>
          </a:p>
          <a:p>
            <a:r>
              <a:rPr lang="en-US" sz="1700" dirty="0"/>
              <a:t>     purpose, we store the values of F’s form F to 1.35 F with a gradient of 0.01 in an array. </a:t>
            </a:r>
          </a:p>
          <a:p>
            <a:pPr marL="285750" indent="-285750">
              <a:buFont typeface="Arial" panose="020B0604020202020204" pitchFamily="34" charset="0"/>
              <a:buChar char="•"/>
            </a:pPr>
            <a:r>
              <a:rPr lang="en-US" sz="1700" dirty="0"/>
              <a:t>The inclinations of inter-slice forces are assumed to be equal for all slices in this method. We check the sums of resultant inter-slice forces(Q) on each slice for various values of inclinations(</a:t>
            </a:r>
            <a:r>
              <a:rPr lang="el-GR" sz="1700" b="0" i="0" dirty="0">
                <a:effectLst/>
              </a:rPr>
              <a:t>θ</a:t>
            </a:r>
            <a:r>
              <a:rPr lang="en-US" sz="1700" b="0" i="0" dirty="0">
                <a:effectLst/>
              </a:rPr>
              <a:t>) ranging from 0 to the value of inclination of the slope in degrees keeping the gradient = 1 degree. The values for iterations of </a:t>
            </a:r>
            <a:r>
              <a:rPr lang="el-GR" sz="1700" b="0" i="0" dirty="0">
                <a:effectLst/>
              </a:rPr>
              <a:t>θ</a:t>
            </a:r>
            <a:r>
              <a:rPr lang="en-US" sz="1700" b="0" i="0" dirty="0">
                <a:effectLst/>
              </a:rPr>
              <a:t> are stored in an array as well.</a:t>
            </a:r>
          </a:p>
          <a:p>
            <a:pPr marL="285750" indent="-285750">
              <a:buFont typeface="Arial" panose="020B0604020202020204" pitchFamily="34" charset="0"/>
              <a:buChar char="•"/>
            </a:pPr>
            <a:r>
              <a:rPr lang="en-US" sz="1700" dirty="0"/>
              <a:t>The sumQ, Qmin variables are declared and initialized with 0, 1000000000(any large number which should be larger than the values sumQ can attain). </a:t>
            </a:r>
          </a:p>
          <a:p>
            <a:pPr marL="285750" indent="-285750">
              <a:buFont typeface="Arial" panose="020B0604020202020204" pitchFamily="34" charset="0"/>
              <a:buChar char="•"/>
            </a:pPr>
            <a:r>
              <a:rPr lang="en-US" sz="1700" dirty="0"/>
              <a:t>A double array with size equal to that of the </a:t>
            </a:r>
            <a:r>
              <a:rPr lang="el-GR" sz="1600" b="0" i="0" dirty="0">
                <a:effectLst/>
              </a:rPr>
              <a:t>θ</a:t>
            </a:r>
            <a:r>
              <a:rPr lang="en-US" sz="1700" b="0" i="0" dirty="0">
                <a:effectLst/>
              </a:rPr>
              <a:t> array is also created to store the F (fos</a:t>
            </a:r>
            <a:r>
              <a:rPr lang="el-GR" sz="1600" b="0" i="0" dirty="0">
                <a:effectLst/>
              </a:rPr>
              <a:t>θ</a:t>
            </a:r>
            <a:r>
              <a:rPr lang="en-US" sz="1700" b="0" i="0" dirty="0">
                <a:effectLst/>
              </a:rPr>
              <a:t>f) value for each </a:t>
            </a:r>
            <a:r>
              <a:rPr lang="el-GR" sz="1600" b="0" i="0" dirty="0">
                <a:effectLst/>
              </a:rPr>
              <a:t>θ</a:t>
            </a:r>
            <a:r>
              <a:rPr lang="en-US" sz="1600" b="0" i="0" dirty="0">
                <a:effectLst/>
              </a:rPr>
              <a:t> for which the absolute sum of Q is minimum for that particular </a:t>
            </a:r>
            <a:r>
              <a:rPr lang="el-GR" sz="1600" b="0" i="0" dirty="0">
                <a:effectLst/>
              </a:rPr>
              <a:t>θ</a:t>
            </a:r>
            <a:r>
              <a:rPr lang="en-US" sz="1600" b="0" i="0" dirty="0">
                <a:effectLst/>
              </a:rPr>
              <a:t> (force equilibrium condition).</a:t>
            </a:r>
            <a:endParaRPr lang="en-US" sz="1700" dirty="0"/>
          </a:p>
          <a:p>
            <a:pPr marL="285750" indent="-285750">
              <a:buFont typeface="Arial" panose="020B0604020202020204" pitchFamily="34" charset="0"/>
              <a:buChar char="•"/>
            </a:pPr>
            <a:r>
              <a:rPr lang="en-US" sz="1700" dirty="0"/>
              <a:t>sumQ is calculated for each value of F for each value of </a:t>
            </a:r>
            <a:r>
              <a:rPr lang="el-GR" sz="1700" b="0" i="0" dirty="0">
                <a:effectLst/>
              </a:rPr>
              <a:t>θ</a:t>
            </a:r>
            <a:r>
              <a:rPr lang="en-US" sz="1700" b="0" i="0" dirty="0">
                <a:effectLst/>
              </a:rPr>
              <a:t> using the formula:</a:t>
            </a:r>
          </a:p>
          <a:p>
            <a:r>
              <a:rPr lang="en-US" sz="1700" dirty="0"/>
              <a:t>	           sumQ = </a:t>
            </a:r>
            <a:r>
              <a:rPr lang="el-GR" sz="1700" b="0" i="0" dirty="0">
                <a:effectLst/>
              </a:rPr>
              <a:t>Σ</a:t>
            </a:r>
            <a:r>
              <a:rPr lang="en-US" sz="1700" dirty="0"/>
              <a:t>{[</a:t>
            </a:r>
            <a:r>
              <a:rPr lang="en-US" sz="1700" b="0" i="0" dirty="0">
                <a:effectLst/>
              </a:rPr>
              <a:t>c’ b </a:t>
            </a:r>
            <a:r>
              <a:rPr lang="en-US" sz="1700" dirty="0"/>
              <a:t>Sec </a:t>
            </a:r>
            <a:r>
              <a:rPr lang="el-GR" sz="1700" b="0" i="0" dirty="0">
                <a:effectLst/>
              </a:rPr>
              <a:t>α</a:t>
            </a:r>
            <a:r>
              <a:rPr lang="en-US" sz="1700" b="0" i="0" dirty="0">
                <a:effectLst/>
              </a:rPr>
              <a:t> / F</a:t>
            </a:r>
            <a:r>
              <a:rPr lang="en-US" sz="1700" dirty="0"/>
              <a:t> + tan </a:t>
            </a:r>
            <a:r>
              <a:rPr lang="el-GR" sz="1700" b="0" i="0" dirty="0">
                <a:effectLst/>
                <a:latin typeface="Arial" panose="020B0604020202020204" pitchFamily="34" charset="0"/>
              </a:rPr>
              <a:t>φ</a:t>
            </a:r>
            <a:r>
              <a:rPr lang="en-US" sz="1700" b="0" i="0" dirty="0">
                <a:effectLst/>
                <a:latin typeface="Arial" panose="020B0604020202020204" pitchFamily="34" charset="0"/>
              </a:rPr>
              <a:t>’ </a:t>
            </a:r>
            <a:r>
              <a:rPr lang="en-US" sz="1700" b="0" i="0" dirty="0">
                <a:effectLst/>
              </a:rPr>
              <a:t>W</a:t>
            </a:r>
            <a:r>
              <a:rPr lang="en-US" sz="1700" dirty="0">
                <a:latin typeface="Arial" panose="020B0604020202020204" pitchFamily="34" charset="0"/>
              </a:rPr>
              <a:t> </a:t>
            </a:r>
            <a:r>
              <a:rPr lang="en-US" sz="1700" dirty="0"/>
              <a:t>Cos </a:t>
            </a:r>
            <a:r>
              <a:rPr lang="el-GR" sz="1700" b="0" i="0" dirty="0">
                <a:effectLst/>
              </a:rPr>
              <a:t>α</a:t>
            </a:r>
            <a:r>
              <a:rPr lang="en-US" sz="1700" dirty="0"/>
              <a:t> / F – W Sin </a:t>
            </a:r>
            <a:r>
              <a:rPr lang="el-GR" sz="1700" b="0" i="0" dirty="0">
                <a:effectLst/>
              </a:rPr>
              <a:t>α</a:t>
            </a:r>
            <a:r>
              <a:rPr lang="en-US" sz="1700" b="0" i="0" dirty="0">
                <a:effectLst/>
              </a:rPr>
              <a:t>] / [Cos(</a:t>
            </a:r>
            <a:r>
              <a:rPr lang="el-GR" sz="1700" b="0" i="0" dirty="0">
                <a:effectLst/>
              </a:rPr>
              <a:t>α</a:t>
            </a:r>
            <a:r>
              <a:rPr lang="en-US" sz="1700" b="0" i="0" dirty="0">
                <a:effectLst/>
              </a:rPr>
              <a:t> -</a:t>
            </a:r>
            <a:r>
              <a:rPr lang="el-GR" sz="1700" b="0" i="0" dirty="0">
                <a:effectLst/>
              </a:rPr>
              <a:t> θ</a:t>
            </a:r>
            <a:r>
              <a:rPr lang="en-US" sz="1700" b="0" i="0" dirty="0">
                <a:effectLst/>
              </a:rPr>
              <a:t>) ( 1 + </a:t>
            </a:r>
            <a:r>
              <a:rPr lang="en-US" sz="1700" dirty="0"/>
              <a:t>tan </a:t>
            </a:r>
            <a:r>
              <a:rPr lang="el-GR" sz="1700" b="0" i="0" dirty="0">
                <a:effectLst/>
                <a:latin typeface="Arial" panose="020B0604020202020204" pitchFamily="34" charset="0"/>
              </a:rPr>
              <a:t>φ</a:t>
            </a:r>
            <a:r>
              <a:rPr lang="en-US" sz="1700" b="0" i="0" dirty="0">
                <a:effectLst/>
                <a:latin typeface="Arial" panose="020B0604020202020204" pitchFamily="34" charset="0"/>
              </a:rPr>
              <a:t>’ tan(</a:t>
            </a:r>
            <a:r>
              <a:rPr lang="el-GR" sz="1700" b="0" i="0" dirty="0">
                <a:effectLst/>
              </a:rPr>
              <a:t>α</a:t>
            </a:r>
            <a:r>
              <a:rPr lang="en-US" sz="1700" b="0" i="0" dirty="0">
                <a:effectLst/>
              </a:rPr>
              <a:t> -</a:t>
            </a:r>
            <a:r>
              <a:rPr lang="el-GR" sz="1700" b="0" i="0" dirty="0">
                <a:effectLst/>
              </a:rPr>
              <a:t> θ</a:t>
            </a:r>
            <a:r>
              <a:rPr lang="en-US" sz="1700" b="0" i="0" dirty="0">
                <a:effectLst/>
              </a:rPr>
              <a:t>) /F)]}</a:t>
            </a:r>
          </a:p>
          <a:p>
            <a:pPr marL="285750" indent="-285750">
              <a:buFont typeface="Arial" panose="020B0604020202020204" pitchFamily="34" charset="0"/>
              <a:buChar char="•"/>
            </a:pPr>
            <a:r>
              <a:rPr lang="en-US" sz="1700" dirty="0"/>
              <a:t>After sumQ is calculated for the rock mass for a particular F for a particular </a:t>
            </a:r>
            <a:r>
              <a:rPr lang="el-GR" sz="1700" b="0" i="0" dirty="0">
                <a:effectLst/>
              </a:rPr>
              <a:t>θ</a:t>
            </a:r>
            <a:r>
              <a:rPr lang="en-US" sz="1700" b="0" i="0" dirty="0">
                <a:effectLst/>
              </a:rPr>
              <a:t>, it is compared with Qmin and Qmin is set to sumQ if absolute value of sumQ is lesser than Qmin and fos</a:t>
            </a:r>
            <a:r>
              <a:rPr lang="el-GR" sz="1600" b="0" i="0" dirty="0">
                <a:effectLst/>
              </a:rPr>
              <a:t>θ</a:t>
            </a:r>
            <a:r>
              <a:rPr lang="en-US" sz="1600" b="0" i="0" dirty="0">
                <a:effectLst/>
              </a:rPr>
              <a:t>f value for that </a:t>
            </a:r>
            <a:r>
              <a:rPr lang="el-GR" sz="1600" b="0" i="0" dirty="0">
                <a:effectLst/>
              </a:rPr>
              <a:t>θ</a:t>
            </a:r>
            <a:r>
              <a:rPr lang="en-US" sz="1600" b="0" i="0" dirty="0">
                <a:effectLst/>
              </a:rPr>
              <a:t> is set to current F</a:t>
            </a:r>
            <a:r>
              <a:rPr lang="en-US" sz="1700" b="0" i="0" dirty="0">
                <a:effectLst/>
              </a:rPr>
              <a:t>. sumQ is set to 0 in any case for the next iteration of F for the same </a:t>
            </a:r>
            <a:r>
              <a:rPr lang="el-GR" sz="1700" b="0" i="0" dirty="0">
                <a:effectLst/>
              </a:rPr>
              <a:t>θ</a:t>
            </a:r>
            <a:r>
              <a:rPr lang="en-US" sz="1700" b="0" i="0" dirty="0">
                <a:effectLst/>
              </a:rPr>
              <a:t> or the next </a:t>
            </a:r>
            <a:r>
              <a:rPr lang="el-GR" sz="1700" b="0" i="0" dirty="0">
                <a:effectLst/>
              </a:rPr>
              <a:t>θ</a:t>
            </a:r>
            <a:r>
              <a:rPr lang="en-US" sz="1700" b="0" i="0" dirty="0">
                <a:effectLst/>
              </a:rPr>
              <a:t>. Once all F values have been iterated for a particular </a:t>
            </a:r>
            <a:r>
              <a:rPr lang="el-GR" sz="1600" b="0" i="0" dirty="0">
                <a:effectLst/>
              </a:rPr>
              <a:t>θ</a:t>
            </a:r>
            <a:r>
              <a:rPr lang="en-US" sz="1600" b="0" i="0" dirty="0">
                <a:effectLst/>
              </a:rPr>
              <a:t>, Qmin is reset to the large value it was initialized with.</a:t>
            </a:r>
            <a:endParaRPr lang="en-US" sz="1800" dirty="0"/>
          </a:p>
        </p:txBody>
      </p:sp>
    </p:spTree>
    <p:extLst>
      <p:ext uri="{BB962C8B-B14F-4D97-AF65-F5344CB8AC3E}">
        <p14:creationId xmlns:p14="http://schemas.microsoft.com/office/powerpoint/2010/main" val="4126617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B7FED3-622C-45BB-84B3-5D613DCEE20F}"/>
              </a:ext>
            </a:extLst>
          </p:cNvPr>
          <p:cNvSpPr txBox="1"/>
          <p:nvPr/>
        </p:nvSpPr>
        <p:spPr>
          <a:xfrm>
            <a:off x="257452" y="181084"/>
            <a:ext cx="2565647" cy="369332"/>
          </a:xfrm>
          <a:prstGeom prst="rect">
            <a:avLst/>
          </a:prstGeom>
          <a:noFill/>
        </p:spPr>
        <p:txBody>
          <a:bodyPr wrap="square" rtlCol="0">
            <a:spAutoFit/>
          </a:bodyPr>
          <a:lstStyle/>
          <a:p>
            <a:r>
              <a:rPr lang="en-US" dirty="0"/>
              <a:t>8f) Contd.</a:t>
            </a:r>
            <a:endParaRPr lang="en-IN" dirty="0"/>
          </a:p>
        </p:txBody>
      </p:sp>
      <p:sp>
        <p:nvSpPr>
          <p:cNvPr id="4" name="TextBox 3">
            <a:extLst>
              <a:ext uri="{FF2B5EF4-FFF2-40B4-BE49-F238E27FC236}">
                <a16:creationId xmlns:a16="http://schemas.microsoft.com/office/drawing/2014/main" id="{844F3EB9-E98B-4239-9E75-E0A446B9E28D}"/>
              </a:ext>
            </a:extLst>
          </p:cNvPr>
          <p:cNvSpPr txBox="1"/>
          <p:nvPr/>
        </p:nvSpPr>
        <p:spPr>
          <a:xfrm>
            <a:off x="186430" y="550416"/>
            <a:ext cx="11203620" cy="4278094"/>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moment equilibrium conditions are checked similarly for those values of F stored in the array for each value of </a:t>
            </a:r>
            <a:r>
              <a:rPr lang="el-GR" sz="1700" b="0" i="0" dirty="0">
                <a:effectLst/>
              </a:rPr>
              <a:t>θ</a:t>
            </a:r>
            <a:r>
              <a:rPr lang="en-US" sz="1700" b="0" i="0" dirty="0">
                <a:effectLst/>
              </a:rPr>
              <a:t> stored in the array and F value for which absolute value of resultant </a:t>
            </a:r>
            <a:r>
              <a:rPr lang="en-US" sz="1700" dirty="0"/>
              <a:t>moment</a:t>
            </a:r>
            <a:r>
              <a:rPr lang="en-US" sz="1700" b="0" i="0" dirty="0">
                <a:effectLst/>
              </a:rPr>
              <a:t> values are minimum for a particular </a:t>
            </a:r>
            <a:r>
              <a:rPr lang="el-GR" sz="1700" b="0" i="0" dirty="0">
                <a:effectLst/>
              </a:rPr>
              <a:t>θ</a:t>
            </a:r>
            <a:r>
              <a:rPr lang="en-US" sz="1700" b="0" i="0" dirty="0">
                <a:effectLst/>
              </a:rPr>
              <a:t> are stored as well in an array (fos</a:t>
            </a:r>
            <a:r>
              <a:rPr lang="el-GR" sz="1700" b="0" i="0" dirty="0">
                <a:effectLst/>
              </a:rPr>
              <a:t>θ</a:t>
            </a:r>
            <a:r>
              <a:rPr lang="en-US" sz="1700" b="0" i="0" dirty="0">
                <a:effectLst/>
              </a:rPr>
              <a:t>m).</a:t>
            </a:r>
          </a:p>
          <a:p>
            <a:pPr marL="285750" indent="-285750">
              <a:buFont typeface="Arial" panose="020B0604020202020204" pitchFamily="34" charset="0"/>
              <a:buChar char="•"/>
            </a:pPr>
            <a:r>
              <a:rPr lang="en-US" sz="1700" dirty="0"/>
              <a:t>sumQm and Qmmin are declared and initialized to 0 and a large number respectively.</a:t>
            </a:r>
          </a:p>
          <a:p>
            <a:pPr marL="285750" indent="-285750">
              <a:buFont typeface="Arial" panose="020B0604020202020204" pitchFamily="34" charset="0"/>
              <a:buChar char="•"/>
            </a:pPr>
            <a:r>
              <a:rPr lang="en-US" sz="1700" dirty="0"/>
              <a:t>sumQm is calculated for each value of F for each value of </a:t>
            </a:r>
            <a:r>
              <a:rPr lang="el-GR" sz="1700" b="0" i="0" dirty="0">
                <a:effectLst/>
              </a:rPr>
              <a:t>θ</a:t>
            </a:r>
            <a:r>
              <a:rPr lang="en-US" sz="1700" b="0" i="0" dirty="0">
                <a:effectLst/>
              </a:rPr>
              <a:t> using the formula:</a:t>
            </a:r>
          </a:p>
          <a:p>
            <a:r>
              <a:rPr lang="en-US" sz="1700" dirty="0"/>
              <a:t>	           sumQm = </a:t>
            </a:r>
            <a:r>
              <a:rPr lang="el-GR" sz="1700" b="0" i="0" dirty="0">
                <a:effectLst/>
              </a:rPr>
              <a:t>Σ</a:t>
            </a:r>
            <a:r>
              <a:rPr lang="en-US" sz="1700" dirty="0"/>
              <a:t>{[</a:t>
            </a:r>
            <a:r>
              <a:rPr lang="en-US" sz="1700" b="0" i="0" dirty="0">
                <a:effectLst/>
              </a:rPr>
              <a:t>c’ b </a:t>
            </a:r>
            <a:r>
              <a:rPr lang="en-US" sz="1700" dirty="0"/>
              <a:t>Sec </a:t>
            </a:r>
            <a:r>
              <a:rPr lang="el-GR" sz="1700" b="0" i="0" dirty="0">
                <a:effectLst/>
              </a:rPr>
              <a:t>α</a:t>
            </a:r>
            <a:r>
              <a:rPr lang="en-US" sz="1700" b="0" i="0" dirty="0">
                <a:effectLst/>
              </a:rPr>
              <a:t> / F</a:t>
            </a:r>
            <a:r>
              <a:rPr lang="en-US" sz="1700" dirty="0"/>
              <a:t> + tan </a:t>
            </a:r>
            <a:r>
              <a:rPr lang="el-GR" sz="1700" b="0" i="0" dirty="0">
                <a:effectLst/>
                <a:latin typeface="Arial" panose="020B0604020202020204" pitchFamily="34" charset="0"/>
              </a:rPr>
              <a:t>φ</a:t>
            </a:r>
            <a:r>
              <a:rPr lang="en-US" sz="1700" b="0" i="0" dirty="0">
                <a:effectLst/>
                <a:latin typeface="Arial" panose="020B0604020202020204" pitchFamily="34" charset="0"/>
              </a:rPr>
              <a:t>’ </a:t>
            </a:r>
            <a:r>
              <a:rPr lang="en-US" sz="1700" b="0" i="0" dirty="0">
                <a:effectLst/>
              </a:rPr>
              <a:t>W</a:t>
            </a:r>
            <a:r>
              <a:rPr lang="en-US" sz="1700" dirty="0">
                <a:latin typeface="Arial" panose="020B0604020202020204" pitchFamily="34" charset="0"/>
              </a:rPr>
              <a:t> </a:t>
            </a:r>
            <a:r>
              <a:rPr lang="en-US" sz="1700" dirty="0"/>
              <a:t>Cos </a:t>
            </a:r>
            <a:r>
              <a:rPr lang="el-GR" sz="1700" b="0" i="0" dirty="0">
                <a:effectLst/>
              </a:rPr>
              <a:t>α</a:t>
            </a:r>
            <a:r>
              <a:rPr lang="en-US" sz="1700" dirty="0"/>
              <a:t> / F – W Sin </a:t>
            </a:r>
            <a:r>
              <a:rPr lang="el-GR" sz="1700" b="0" i="0" dirty="0">
                <a:effectLst/>
              </a:rPr>
              <a:t>α</a:t>
            </a:r>
            <a:r>
              <a:rPr lang="en-US" sz="1700" b="0" i="0" dirty="0">
                <a:effectLst/>
              </a:rPr>
              <a:t>] / ( 1 + </a:t>
            </a:r>
            <a:r>
              <a:rPr lang="en-US" sz="1700" dirty="0"/>
              <a:t>tan </a:t>
            </a:r>
            <a:r>
              <a:rPr lang="el-GR" sz="1700" b="0" i="0" dirty="0">
                <a:effectLst/>
                <a:latin typeface="Arial" panose="020B0604020202020204" pitchFamily="34" charset="0"/>
              </a:rPr>
              <a:t>φ</a:t>
            </a:r>
            <a:r>
              <a:rPr lang="en-US" sz="1700" b="0" i="0" dirty="0">
                <a:effectLst/>
                <a:latin typeface="Arial" panose="020B0604020202020204" pitchFamily="34" charset="0"/>
              </a:rPr>
              <a:t>’ tan(</a:t>
            </a:r>
            <a:r>
              <a:rPr lang="el-GR" sz="1700" b="0" i="0" dirty="0">
                <a:effectLst/>
              </a:rPr>
              <a:t>α</a:t>
            </a:r>
            <a:r>
              <a:rPr lang="en-US" sz="1700" b="0" i="0" dirty="0">
                <a:effectLst/>
              </a:rPr>
              <a:t> -</a:t>
            </a:r>
            <a:r>
              <a:rPr lang="el-GR" sz="1700" b="0" i="0" dirty="0">
                <a:effectLst/>
              </a:rPr>
              <a:t> θ</a:t>
            </a:r>
            <a:r>
              <a:rPr lang="en-US" sz="1700" b="0" i="0" dirty="0">
                <a:effectLst/>
              </a:rPr>
              <a:t>) /F)}</a:t>
            </a:r>
          </a:p>
          <a:p>
            <a:pPr marL="285750" indent="-285750">
              <a:buFont typeface="Arial" panose="020B0604020202020204" pitchFamily="34" charset="0"/>
              <a:buChar char="•"/>
            </a:pPr>
            <a:r>
              <a:rPr lang="en-US" sz="1700" dirty="0"/>
              <a:t>After sumQm is calculated for the rock mass for a particular F for a particular </a:t>
            </a:r>
            <a:r>
              <a:rPr lang="el-GR" sz="1700" b="0" i="0" dirty="0">
                <a:effectLst/>
              </a:rPr>
              <a:t>θ</a:t>
            </a:r>
            <a:r>
              <a:rPr lang="en-US" sz="1700" b="0" i="0" dirty="0">
                <a:effectLst/>
              </a:rPr>
              <a:t>, it is compared with Qmmin and Qmmin is set to sumQm if absolute valu</a:t>
            </a:r>
            <a:r>
              <a:rPr lang="en-US" sz="1700" dirty="0"/>
              <a:t>e of </a:t>
            </a:r>
            <a:r>
              <a:rPr lang="en-US" sz="1700" b="0" i="0" dirty="0">
                <a:effectLst/>
              </a:rPr>
              <a:t>sumQm is lesser than Qmin and fos</a:t>
            </a:r>
            <a:r>
              <a:rPr lang="el-GR" sz="1700" b="0" i="0" dirty="0">
                <a:effectLst/>
              </a:rPr>
              <a:t>θ</a:t>
            </a:r>
            <a:r>
              <a:rPr lang="en-US" sz="1700" b="0" i="0" dirty="0">
                <a:effectLst/>
              </a:rPr>
              <a:t>f value for that </a:t>
            </a:r>
            <a:r>
              <a:rPr lang="el-GR" sz="1700" b="0" i="0" dirty="0">
                <a:effectLst/>
              </a:rPr>
              <a:t>θ</a:t>
            </a:r>
            <a:r>
              <a:rPr lang="en-US" sz="1700" b="0" i="0" dirty="0">
                <a:effectLst/>
              </a:rPr>
              <a:t> is set to current F. sumQm is set to 0 in any case for the next iteration of F for the same </a:t>
            </a:r>
            <a:r>
              <a:rPr lang="el-GR" sz="1700" b="0" i="0" dirty="0">
                <a:effectLst/>
              </a:rPr>
              <a:t>θ</a:t>
            </a:r>
            <a:r>
              <a:rPr lang="en-US" sz="1700" b="0" i="0" dirty="0">
                <a:effectLst/>
              </a:rPr>
              <a:t> or the next </a:t>
            </a:r>
            <a:r>
              <a:rPr lang="el-GR" sz="1700" b="0" i="0" dirty="0">
                <a:effectLst/>
              </a:rPr>
              <a:t>θ</a:t>
            </a:r>
            <a:r>
              <a:rPr lang="en-US" sz="1700" b="0" i="0" dirty="0">
                <a:effectLst/>
              </a:rPr>
              <a:t>. Once all F values have been iterated for a particular </a:t>
            </a:r>
            <a:r>
              <a:rPr lang="el-GR" sz="1700" b="0" i="0" dirty="0">
                <a:effectLst/>
              </a:rPr>
              <a:t>θ</a:t>
            </a:r>
            <a:r>
              <a:rPr lang="en-US" sz="1700" b="0" i="0" dirty="0">
                <a:effectLst/>
              </a:rPr>
              <a:t>, Qmmin is reset to the large value it was initialized with.</a:t>
            </a:r>
          </a:p>
          <a:p>
            <a:pPr marL="285750" indent="-285750">
              <a:buFont typeface="Arial" panose="020B0604020202020204" pitchFamily="34" charset="0"/>
              <a:buChar char="•"/>
            </a:pPr>
            <a:r>
              <a:rPr lang="en-US" sz="1700" dirty="0"/>
              <a:t>Now, the value of a new variable FOS is set to the average of 1</a:t>
            </a:r>
            <a:r>
              <a:rPr lang="en-US" sz="1700" baseline="30000" dirty="0"/>
              <a:t>st </a:t>
            </a:r>
            <a:r>
              <a:rPr lang="en-US" sz="1700" dirty="0"/>
              <a:t> values in the fos</a:t>
            </a:r>
            <a:r>
              <a:rPr lang="el-GR" sz="1700" b="0" i="0" dirty="0">
                <a:effectLst/>
              </a:rPr>
              <a:t>θ</a:t>
            </a:r>
            <a:r>
              <a:rPr lang="en-US" sz="1700" b="0" i="0" dirty="0">
                <a:effectLst/>
              </a:rPr>
              <a:t>m and fos</a:t>
            </a:r>
            <a:r>
              <a:rPr lang="el-GR" sz="1700" b="0" i="0" dirty="0">
                <a:effectLst/>
              </a:rPr>
              <a:t>θ</a:t>
            </a:r>
            <a:r>
              <a:rPr lang="en-US" sz="1700" b="0" i="0" dirty="0">
                <a:effectLst/>
              </a:rPr>
              <a:t>f arrays </a:t>
            </a:r>
            <a:r>
              <a:rPr lang="en-US" sz="1700" dirty="0"/>
              <a:t>and a variable diff is declared with value equal to the difference between the 1</a:t>
            </a:r>
            <a:r>
              <a:rPr lang="en-US" sz="1700" baseline="30000" dirty="0"/>
              <a:t>st</a:t>
            </a:r>
            <a:r>
              <a:rPr lang="en-US" sz="1700" dirty="0"/>
              <a:t> values in the two </a:t>
            </a:r>
            <a:r>
              <a:rPr lang="en-US" sz="1700" b="0" i="0" dirty="0">
                <a:effectLst/>
              </a:rPr>
              <a:t>arrays.</a:t>
            </a:r>
          </a:p>
          <a:p>
            <a:pPr marL="285750" indent="-285750">
              <a:buFont typeface="Arial" panose="020B0604020202020204" pitchFamily="34" charset="0"/>
              <a:buChar char="•"/>
            </a:pPr>
            <a:r>
              <a:rPr lang="en-US" sz="1700" dirty="0"/>
              <a:t>We iterate through the 2 arrays (fos</a:t>
            </a:r>
            <a:r>
              <a:rPr lang="el-GR" sz="1700" b="0" i="0" dirty="0">
                <a:effectLst/>
              </a:rPr>
              <a:t>θ</a:t>
            </a:r>
            <a:r>
              <a:rPr lang="en-US" sz="1700" b="0" i="0" dirty="0">
                <a:effectLst/>
              </a:rPr>
              <a:t>m and fos</a:t>
            </a:r>
            <a:r>
              <a:rPr lang="el-GR" sz="1700" b="0" i="0" dirty="0">
                <a:effectLst/>
              </a:rPr>
              <a:t>θ</a:t>
            </a:r>
            <a:r>
              <a:rPr lang="en-US" sz="1700" b="0" i="0" dirty="0">
                <a:effectLst/>
              </a:rPr>
              <a:t>f ) and check the difference between the corresponding elements. If the absolute value of this difference is lesser than the diff value, then the diff value is set to this difference and the value of FOS is set equal to the average of the current values in the 2 arrays.</a:t>
            </a:r>
            <a:endParaRPr lang="en-IN" sz="1700" b="0" i="0" dirty="0">
              <a:effectLst/>
            </a:endParaRPr>
          </a:p>
          <a:p>
            <a:pPr marL="285750" indent="-285750">
              <a:buFont typeface="Arial" panose="020B0604020202020204" pitchFamily="34" charset="0"/>
              <a:buChar char="•"/>
            </a:pPr>
            <a:r>
              <a:rPr lang="en-IN" sz="1700" dirty="0"/>
              <a:t>Final value of FOS after the iteration finishes is returned to the calling function.</a:t>
            </a:r>
            <a:endParaRPr lang="en-US" sz="1700" dirty="0"/>
          </a:p>
        </p:txBody>
      </p:sp>
    </p:spTree>
    <p:extLst>
      <p:ext uri="{BB962C8B-B14F-4D97-AF65-F5344CB8AC3E}">
        <p14:creationId xmlns:p14="http://schemas.microsoft.com/office/powerpoint/2010/main" val="344455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4CD4DD-4021-41DC-A460-BB33CE62FF13}"/>
              </a:ext>
            </a:extLst>
          </p:cNvPr>
          <p:cNvSpPr txBox="1"/>
          <p:nvPr/>
        </p:nvSpPr>
        <p:spPr>
          <a:xfrm>
            <a:off x="975804" y="710776"/>
            <a:ext cx="1989338" cy="523220"/>
          </a:xfrm>
          <a:prstGeom prst="rect">
            <a:avLst/>
          </a:prstGeom>
          <a:noFill/>
        </p:spPr>
        <p:txBody>
          <a:bodyPr wrap="square" rtlCol="0">
            <a:spAutoFit/>
          </a:bodyPr>
          <a:lstStyle/>
          <a:p>
            <a:r>
              <a:rPr lang="en-US" sz="2800" b="1" dirty="0"/>
              <a:t>Contents:</a:t>
            </a:r>
            <a:endParaRPr lang="en-IN" sz="2400" b="1" dirty="0"/>
          </a:p>
        </p:txBody>
      </p:sp>
      <p:sp>
        <p:nvSpPr>
          <p:cNvPr id="4" name="TextBox 3">
            <a:extLst>
              <a:ext uri="{FF2B5EF4-FFF2-40B4-BE49-F238E27FC236}">
                <a16:creationId xmlns:a16="http://schemas.microsoft.com/office/drawing/2014/main" id="{64A5EF9B-5CEB-414D-AFC6-BB8FDCACA5D8}"/>
              </a:ext>
            </a:extLst>
          </p:cNvPr>
          <p:cNvSpPr txBox="1"/>
          <p:nvPr/>
        </p:nvSpPr>
        <p:spPr>
          <a:xfrm>
            <a:off x="1198484" y="1233996"/>
            <a:ext cx="7794596" cy="4708981"/>
          </a:xfrm>
          <a:prstGeom prst="rect">
            <a:avLst/>
          </a:prstGeom>
          <a:noFill/>
        </p:spPr>
        <p:txBody>
          <a:bodyPr wrap="square" rtlCol="0">
            <a:spAutoFit/>
          </a:bodyPr>
          <a:lstStyle/>
          <a:p>
            <a:pPr marL="342900" indent="-342900">
              <a:buFont typeface="+mj-lt"/>
              <a:buAutoNum type="arabicParenR"/>
            </a:pPr>
            <a:r>
              <a:rPr lang="en-US" sz="2400" dirty="0"/>
              <a:t>Introduction</a:t>
            </a:r>
          </a:p>
          <a:p>
            <a:pPr marL="342900" indent="-342900">
              <a:buFont typeface="+mj-lt"/>
              <a:buAutoNum type="arabicParenR"/>
            </a:pPr>
            <a:r>
              <a:rPr lang="en-US" sz="2400" dirty="0"/>
              <a:t>Objective of the project</a:t>
            </a:r>
          </a:p>
          <a:p>
            <a:pPr marL="342900" indent="-342900">
              <a:buFont typeface="+mj-lt"/>
              <a:buAutoNum type="arabicParenR"/>
            </a:pPr>
            <a:r>
              <a:rPr lang="en-US" sz="2400" dirty="0"/>
              <a:t>Limit Equilibrium Methods </a:t>
            </a:r>
          </a:p>
          <a:p>
            <a:pPr marL="342900" indent="-342900">
              <a:buFont typeface="+mj-lt"/>
              <a:buAutoNum type="arabicParenR"/>
            </a:pPr>
            <a:r>
              <a:rPr lang="en-US" sz="2400" dirty="0"/>
              <a:t>Spencer’s Limit Equilibrium Method</a:t>
            </a:r>
          </a:p>
          <a:p>
            <a:pPr marL="342900" indent="-342900">
              <a:buFont typeface="+mj-lt"/>
              <a:buAutoNum type="arabicParenR"/>
            </a:pPr>
            <a:r>
              <a:rPr lang="en-US" sz="2400" dirty="0"/>
              <a:t>Approach for the program.</a:t>
            </a:r>
          </a:p>
          <a:p>
            <a:pPr marL="342900" indent="-342900">
              <a:buFont typeface="+mj-lt"/>
              <a:buAutoNum type="arabicParenR"/>
            </a:pPr>
            <a:r>
              <a:rPr lang="en-US" sz="2400" dirty="0"/>
              <a:t>How to create a plug-in for AutoCAD using C# .NET</a:t>
            </a:r>
          </a:p>
          <a:p>
            <a:pPr marL="342900" indent="-342900">
              <a:buFont typeface="+mj-lt"/>
              <a:buAutoNum type="arabicParenR"/>
            </a:pPr>
            <a:r>
              <a:rPr lang="en-US" sz="2400" dirty="0"/>
              <a:t>Creating windows form to take user inputs </a:t>
            </a:r>
          </a:p>
          <a:p>
            <a:pPr marL="342900" indent="-342900">
              <a:buFont typeface="+mj-lt"/>
              <a:buAutoNum type="arabicParenR"/>
            </a:pPr>
            <a:r>
              <a:rPr lang="en-US" sz="2400" dirty="0"/>
              <a:t>Procedure to develop the required code</a:t>
            </a:r>
          </a:p>
          <a:p>
            <a:pPr marL="342900" indent="-342900">
              <a:buFont typeface="+mj-lt"/>
              <a:buAutoNum type="arabicParenR"/>
            </a:pPr>
            <a:r>
              <a:rPr lang="en-US" sz="2400" dirty="0"/>
              <a:t>Example images</a:t>
            </a:r>
          </a:p>
          <a:p>
            <a:pPr marL="342900" indent="-342900">
              <a:buFont typeface="+mj-lt"/>
              <a:buAutoNum type="arabicParenR"/>
            </a:pPr>
            <a:r>
              <a:rPr lang="en-US" sz="2400" dirty="0"/>
              <a:t> Improvisations and </a:t>
            </a:r>
            <a:r>
              <a:rPr lang="en-US" sz="2400" dirty="0" err="1"/>
              <a:t>optimisations</a:t>
            </a:r>
            <a:endParaRPr lang="en-US" sz="2400" dirty="0"/>
          </a:p>
          <a:p>
            <a:pPr marL="342900" indent="-342900">
              <a:buFont typeface="+mj-lt"/>
              <a:buAutoNum type="arabicParenR"/>
            </a:pPr>
            <a:r>
              <a:rPr lang="en-US" sz="2400" dirty="0"/>
              <a:t> Summary</a:t>
            </a:r>
          </a:p>
          <a:p>
            <a:endParaRPr lang="en-US" dirty="0"/>
          </a:p>
          <a:p>
            <a:pPr marL="342900" indent="-342900">
              <a:buFont typeface="+mj-lt"/>
              <a:buAutoNum type="arabicParenR"/>
            </a:pPr>
            <a:endParaRPr lang="en-IN" dirty="0"/>
          </a:p>
        </p:txBody>
      </p:sp>
    </p:spTree>
    <p:extLst>
      <p:ext uri="{BB962C8B-B14F-4D97-AF65-F5344CB8AC3E}">
        <p14:creationId xmlns:p14="http://schemas.microsoft.com/office/powerpoint/2010/main" val="1005645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7278BB-0A3C-40F5-BB7D-A0C1DB0033EF}"/>
              </a:ext>
            </a:extLst>
          </p:cNvPr>
          <p:cNvSpPr txBox="1"/>
          <p:nvPr/>
        </p:nvSpPr>
        <p:spPr>
          <a:xfrm>
            <a:off x="177554" y="250340"/>
            <a:ext cx="4900474" cy="369332"/>
          </a:xfrm>
          <a:prstGeom prst="rect">
            <a:avLst/>
          </a:prstGeom>
          <a:noFill/>
        </p:spPr>
        <p:txBody>
          <a:bodyPr wrap="square" rtlCol="0">
            <a:spAutoFit/>
          </a:bodyPr>
          <a:lstStyle/>
          <a:p>
            <a:r>
              <a:rPr lang="en-US" dirty="0"/>
              <a:t>8g) The FOSmin_Click method:</a:t>
            </a:r>
          </a:p>
        </p:txBody>
      </p:sp>
      <p:sp>
        <p:nvSpPr>
          <p:cNvPr id="3" name="TextBox 2">
            <a:extLst>
              <a:ext uri="{FF2B5EF4-FFF2-40B4-BE49-F238E27FC236}">
                <a16:creationId xmlns:a16="http://schemas.microsoft.com/office/drawing/2014/main" id="{BDD74F11-C13C-4DD1-B7B9-229A4FCF3378}"/>
              </a:ext>
            </a:extLst>
          </p:cNvPr>
          <p:cNvSpPr txBox="1"/>
          <p:nvPr/>
        </p:nvSpPr>
        <p:spPr>
          <a:xfrm>
            <a:off x="177554" y="766732"/>
            <a:ext cx="11611992"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t>This method is supposed to iterate over various test curves by varying values of d1, d2 and radius to find out the curve with the minimum FOS and draw the curve with the minimum FOS on AutoCAD. So, it is required to retrieve a document, database, initialize a transaction and retrieve a block table and a block table record.</a:t>
            </a:r>
          </a:p>
          <a:p>
            <a:pPr marL="285750" indent="-285750">
              <a:buFont typeface="Arial" panose="020B0604020202020204" pitchFamily="34" charset="0"/>
              <a:buChar char="•"/>
            </a:pPr>
            <a:r>
              <a:rPr lang="en-US" sz="1700" dirty="0"/>
              <a:t>2 arrays are created to store the different values of d1s and d2s over which we want to iterate. (This is optional). The gradient for d1 is set 4m and for d2 is 2m.</a:t>
            </a:r>
          </a:p>
          <a:p>
            <a:pPr marL="285750" indent="-285750">
              <a:buFont typeface="Arial" panose="020B0604020202020204" pitchFamily="34" charset="0"/>
              <a:buChar char="•"/>
            </a:pPr>
            <a:r>
              <a:rPr lang="en-US" sz="1700" dirty="0"/>
              <a:t>A variable Fmin can be initialized with a large number and variables to store the attributes of an arc can be declared.</a:t>
            </a:r>
          </a:p>
          <a:p>
            <a:pPr marL="285750" indent="-285750">
              <a:buFont typeface="Arial" panose="020B0604020202020204" pitchFamily="34" charset="0"/>
              <a:buChar char="•"/>
            </a:pPr>
            <a:r>
              <a:rPr lang="en-US" sz="1700" dirty="0"/>
              <a:t>We code the method to iterate over every value of d2 for each value of d1.</a:t>
            </a:r>
          </a:p>
          <a:p>
            <a:pPr marL="285750" indent="-285750">
              <a:buFont typeface="Arial" panose="020B0604020202020204" pitchFamily="34" charset="0"/>
              <a:buChar char="•"/>
            </a:pPr>
            <a:r>
              <a:rPr lang="en-US" sz="1700" dirty="0"/>
              <a:t>The initial value of radius for iteration is set at 5 greater than the radius of circle with the points at distances d1, d2 from crest and toe respectively as diametrical end points. The gradient for iteration of radius is set at 5m.</a:t>
            </a:r>
          </a:p>
          <a:p>
            <a:pPr marL="285750" indent="-285750">
              <a:buFont typeface="Arial" panose="020B0604020202020204" pitchFamily="34" charset="0"/>
              <a:buChar char="•"/>
            </a:pPr>
            <a:r>
              <a:rPr lang="en-US" sz="1700" dirty="0"/>
              <a:t>For every iteration of radius, d2 and d1, a call is first made to the Curve_data method passing d1, d2, radius as arguments to get the start angle, end angle, x, y coordinates of the current test curve.</a:t>
            </a:r>
          </a:p>
          <a:p>
            <a:pPr marL="285750" indent="-285750">
              <a:buFont typeface="Arial" panose="020B0604020202020204" pitchFamily="34" charset="0"/>
              <a:buChar char="•"/>
            </a:pPr>
            <a:r>
              <a:rPr lang="en-US" sz="1700" dirty="0"/>
              <a:t>Next call is made to the SlicesData method passing start point, end point, center and radius of current test curve as arguments to get the coordinates of the inter slice boundaries.</a:t>
            </a:r>
          </a:p>
          <a:p>
            <a:pPr marL="285750" indent="-285750">
              <a:buFont typeface="Arial" panose="020B0604020202020204" pitchFamily="34" charset="0"/>
              <a:buChar char="•"/>
            </a:pPr>
            <a:r>
              <a:rPr lang="en-US" sz="1700" dirty="0"/>
              <a:t>Finally, a call is made to the SolveFOS method passing the slices data as argument. The value of F received is compared to the Fmin value and if the value of F is lesser than the value of Fmin, Fmin is set to F and the attributes of the current test curve are stored.</a:t>
            </a:r>
          </a:p>
          <a:p>
            <a:pPr marL="285750" indent="-285750">
              <a:buFont typeface="Arial" panose="020B0604020202020204" pitchFamily="34" charset="0"/>
              <a:buChar char="•"/>
            </a:pPr>
            <a:r>
              <a:rPr lang="en-US" sz="1700" dirty="0"/>
              <a:t>After the iterations are completed, the value of Fmin is displayed in the minFOS textbox and an arc object is declared and allotted the attributes which were saved corresponding to the weakest arc. This object is then appended to the block table record and added to the transaction.</a:t>
            </a:r>
          </a:p>
          <a:p>
            <a:pPr marL="285750" indent="-285750">
              <a:buFont typeface="Arial" panose="020B0604020202020204" pitchFamily="34" charset="0"/>
              <a:buChar char="•"/>
            </a:pPr>
            <a:r>
              <a:rPr lang="en-US" sz="1700" dirty="0"/>
              <a:t>The output after clicking the min. FOS button is shown in the following slide:</a:t>
            </a:r>
            <a:endParaRPr lang="en-IN" sz="1700" dirty="0"/>
          </a:p>
        </p:txBody>
      </p:sp>
    </p:spTree>
    <p:extLst>
      <p:ext uri="{BB962C8B-B14F-4D97-AF65-F5344CB8AC3E}">
        <p14:creationId xmlns:p14="http://schemas.microsoft.com/office/powerpoint/2010/main" val="1597716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BACDC2-7664-4C39-B9E5-AE57316AAAD9}"/>
              </a:ext>
            </a:extLst>
          </p:cNvPr>
          <p:cNvSpPr txBox="1"/>
          <p:nvPr/>
        </p:nvSpPr>
        <p:spPr>
          <a:xfrm>
            <a:off x="142043" y="124629"/>
            <a:ext cx="11490664"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Output after clicking the min. FOS button: The red curve represents the weakest curve and its FOS is shown in the text box next to the min FOS button.</a:t>
            </a:r>
            <a:endParaRPr lang="en-IN" dirty="0"/>
          </a:p>
        </p:txBody>
      </p:sp>
      <p:pic>
        <p:nvPicPr>
          <p:cNvPr id="5" name="Picture 4">
            <a:extLst>
              <a:ext uri="{FF2B5EF4-FFF2-40B4-BE49-F238E27FC236}">
                <a16:creationId xmlns:a16="http://schemas.microsoft.com/office/drawing/2014/main" id="{B5BD70D9-71DB-4344-920E-376005575EF8}"/>
              </a:ext>
            </a:extLst>
          </p:cNvPr>
          <p:cNvPicPr>
            <a:picLocks noChangeAspect="1"/>
          </p:cNvPicPr>
          <p:nvPr/>
        </p:nvPicPr>
        <p:blipFill rotWithShape="1">
          <a:blip r:embed="rId2"/>
          <a:srcRect b="4984"/>
          <a:stretch/>
        </p:blipFill>
        <p:spPr>
          <a:xfrm>
            <a:off x="559293" y="810569"/>
            <a:ext cx="11073414" cy="5918364"/>
          </a:xfrm>
          <a:prstGeom prst="rect">
            <a:avLst/>
          </a:prstGeom>
        </p:spPr>
      </p:pic>
    </p:spTree>
    <p:extLst>
      <p:ext uri="{BB962C8B-B14F-4D97-AF65-F5344CB8AC3E}">
        <p14:creationId xmlns:p14="http://schemas.microsoft.com/office/powerpoint/2010/main" val="14243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18D91-D602-4041-AEB0-1B53EA57869E}"/>
              </a:ext>
            </a:extLst>
          </p:cNvPr>
          <p:cNvSpPr txBox="1"/>
          <p:nvPr/>
        </p:nvSpPr>
        <p:spPr>
          <a:xfrm>
            <a:off x="319597" y="177025"/>
            <a:ext cx="10449017" cy="615553"/>
          </a:xfrm>
          <a:prstGeom prst="rect">
            <a:avLst/>
          </a:prstGeom>
          <a:noFill/>
        </p:spPr>
        <p:txBody>
          <a:bodyPr wrap="square" rtlCol="0">
            <a:spAutoFit/>
          </a:bodyPr>
          <a:lstStyle/>
          <a:p>
            <a:r>
              <a:rPr lang="en-US" sz="1700" dirty="0"/>
              <a:t>9) Example Images: Input form and the output file on AutoCAD are attached for 4 test cases.</a:t>
            </a:r>
          </a:p>
          <a:p>
            <a:pPr marL="285750" indent="-285750">
              <a:buFont typeface="Wingdings" panose="05000000000000000000" pitchFamily="2" charset="2"/>
              <a:buChar char="v"/>
            </a:pPr>
            <a:r>
              <a:rPr lang="en-IN" sz="1700" dirty="0"/>
              <a:t>Case 1:</a:t>
            </a:r>
          </a:p>
        </p:txBody>
      </p:sp>
      <p:pic>
        <p:nvPicPr>
          <p:cNvPr id="4" name="Picture 3">
            <a:extLst>
              <a:ext uri="{FF2B5EF4-FFF2-40B4-BE49-F238E27FC236}">
                <a16:creationId xmlns:a16="http://schemas.microsoft.com/office/drawing/2014/main" id="{525FC141-D586-45E0-95FF-DF0FB636E228}"/>
              </a:ext>
            </a:extLst>
          </p:cNvPr>
          <p:cNvPicPr>
            <a:picLocks noChangeAspect="1"/>
          </p:cNvPicPr>
          <p:nvPr/>
        </p:nvPicPr>
        <p:blipFill rotWithShape="1">
          <a:blip r:embed="rId2"/>
          <a:srcRect b="8479"/>
          <a:stretch/>
        </p:blipFill>
        <p:spPr>
          <a:xfrm>
            <a:off x="595882" y="905522"/>
            <a:ext cx="11000236" cy="5662986"/>
          </a:xfrm>
          <a:prstGeom prst="rect">
            <a:avLst/>
          </a:prstGeom>
        </p:spPr>
      </p:pic>
    </p:spTree>
    <p:extLst>
      <p:ext uri="{BB962C8B-B14F-4D97-AF65-F5344CB8AC3E}">
        <p14:creationId xmlns:p14="http://schemas.microsoft.com/office/powerpoint/2010/main" val="1663011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60CD2F-1051-4076-9F14-43C287994F82}"/>
              </a:ext>
            </a:extLst>
          </p:cNvPr>
          <p:cNvSpPr txBox="1"/>
          <p:nvPr/>
        </p:nvSpPr>
        <p:spPr>
          <a:xfrm>
            <a:off x="363984" y="88776"/>
            <a:ext cx="3453414"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Case 2:</a:t>
            </a:r>
            <a:endParaRPr lang="en-IN" dirty="0"/>
          </a:p>
        </p:txBody>
      </p:sp>
      <p:pic>
        <p:nvPicPr>
          <p:cNvPr id="5" name="Picture 4">
            <a:extLst>
              <a:ext uri="{FF2B5EF4-FFF2-40B4-BE49-F238E27FC236}">
                <a16:creationId xmlns:a16="http://schemas.microsoft.com/office/drawing/2014/main" id="{CEA88F8D-E30F-412C-8F63-C5E9DFC20103}"/>
              </a:ext>
            </a:extLst>
          </p:cNvPr>
          <p:cNvPicPr>
            <a:picLocks noChangeAspect="1"/>
          </p:cNvPicPr>
          <p:nvPr/>
        </p:nvPicPr>
        <p:blipFill rotWithShape="1">
          <a:blip r:embed="rId2"/>
          <a:srcRect t="-1" b="4855"/>
          <a:stretch/>
        </p:blipFill>
        <p:spPr>
          <a:xfrm>
            <a:off x="363984" y="493620"/>
            <a:ext cx="11594841" cy="6205491"/>
          </a:xfrm>
          <a:prstGeom prst="rect">
            <a:avLst/>
          </a:prstGeom>
        </p:spPr>
      </p:pic>
    </p:spTree>
    <p:extLst>
      <p:ext uri="{BB962C8B-B14F-4D97-AF65-F5344CB8AC3E}">
        <p14:creationId xmlns:p14="http://schemas.microsoft.com/office/powerpoint/2010/main" val="2729308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1D6516-9D00-4744-AA72-EA9AA2974E70}"/>
              </a:ext>
            </a:extLst>
          </p:cNvPr>
          <p:cNvSpPr txBox="1"/>
          <p:nvPr/>
        </p:nvSpPr>
        <p:spPr>
          <a:xfrm>
            <a:off x="363984" y="204186"/>
            <a:ext cx="2050742"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Case 3:</a:t>
            </a:r>
            <a:endParaRPr lang="en-IN" dirty="0"/>
          </a:p>
        </p:txBody>
      </p:sp>
      <p:pic>
        <p:nvPicPr>
          <p:cNvPr id="4" name="Picture 3">
            <a:extLst>
              <a:ext uri="{FF2B5EF4-FFF2-40B4-BE49-F238E27FC236}">
                <a16:creationId xmlns:a16="http://schemas.microsoft.com/office/drawing/2014/main" id="{F2C00EE6-7677-4BC6-84A8-9099E4A92473}"/>
              </a:ext>
            </a:extLst>
          </p:cNvPr>
          <p:cNvPicPr>
            <a:picLocks noChangeAspect="1"/>
          </p:cNvPicPr>
          <p:nvPr/>
        </p:nvPicPr>
        <p:blipFill rotWithShape="1">
          <a:blip r:embed="rId2"/>
          <a:srcRect b="5113"/>
          <a:stretch/>
        </p:blipFill>
        <p:spPr>
          <a:xfrm>
            <a:off x="608014" y="736847"/>
            <a:ext cx="11085905" cy="5916967"/>
          </a:xfrm>
          <a:prstGeom prst="rect">
            <a:avLst/>
          </a:prstGeom>
        </p:spPr>
      </p:pic>
    </p:spTree>
    <p:extLst>
      <p:ext uri="{BB962C8B-B14F-4D97-AF65-F5344CB8AC3E}">
        <p14:creationId xmlns:p14="http://schemas.microsoft.com/office/powerpoint/2010/main" val="65740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569B01-3E37-425A-8D79-07021D3B604D}"/>
              </a:ext>
            </a:extLst>
          </p:cNvPr>
          <p:cNvSpPr txBox="1"/>
          <p:nvPr/>
        </p:nvSpPr>
        <p:spPr>
          <a:xfrm>
            <a:off x="310718" y="117174"/>
            <a:ext cx="2228296"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Case 4:</a:t>
            </a:r>
            <a:endParaRPr lang="en-IN" dirty="0"/>
          </a:p>
        </p:txBody>
      </p:sp>
      <p:pic>
        <p:nvPicPr>
          <p:cNvPr id="8" name="Picture 7">
            <a:extLst>
              <a:ext uri="{FF2B5EF4-FFF2-40B4-BE49-F238E27FC236}">
                <a16:creationId xmlns:a16="http://schemas.microsoft.com/office/drawing/2014/main" id="{71407A2D-F630-413B-8907-7667989CCCF9}"/>
              </a:ext>
            </a:extLst>
          </p:cNvPr>
          <p:cNvPicPr>
            <a:picLocks noChangeAspect="1"/>
          </p:cNvPicPr>
          <p:nvPr/>
        </p:nvPicPr>
        <p:blipFill rotWithShape="1">
          <a:blip r:embed="rId2"/>
          <a:srcRect b="4984"/>
          <a:stretch/>
        </p:blipFill>
        <p:spPr>
          <a:xfrm>
            <a:off x="417250" y="561422"/>
            <a:ext cx="11357499" cy="6070198"/>
          </a:xfrm>
          <a:prstGeom prst="rect">
            <a:avLst/>
          </a:prstGeom>
        </p:spPr>
      </p:pic>
    </p:spTree>
    <p:extLst>
      <p:ext uri="{BB962C8B-B14F-4D97-AF65-F5344CB8AC3E}">
        <p14:creationId xmlns:p14="http://schemas.microsoft.com/office/powerpoint/2010/main" val="2843623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0D2F22-21C2-4C18-BFD0-722B9F0F0F1B}"/>
              </a:ext>
            </a:extLst>
          </p:cNvPr>
          <p:cNvSpPr txBox="1"/>
          <p:nvPr/>
        </p:nvSpPr>
        <p:spPr>
          <a:xfrm>
            <a:off x="177552" y="195309"/>
            <a:ext cx="5078027" cy="369332"/>
          </a:xfrm>
          <a:prstGeom prst="rect">
            <a:avLst/>
          </a:prstGeom>
          <a:noFill/>
        </p:spPr>
        <p:txBody>
          <a:bodyPr wrap="square" rtlCol="0">
            <a:spAutoFit/>
          </a:bodyPr>
          <a:lstStyle/>
          <a:p>
            <a:r>
              <a:rPr lang="en-US" dirty="0"/>
              <a:t>10) Improvisations and optimization:</a:t>
            </a:r>
            <a:endParaRPr lang="en-IN" dirty="0"/>
          </a:p>
        </p:txBody>
      </p:sp>
      <p:sp>
        <p:nvSpPr>
          <p:cNvPr id="3" name="TextBox 2">
            <a:extLst>
              <a:ext uri="{FF2B5EF4-FFF2-40B4-BE49-F238E27FC236}">
                <a16:creationId xmlns:a16="http://schemas.microsoft.com/office/drawing/2014/main" id="{A5BBC4C9-D6B8-4E5A-ACF6-1113109835C2}"/>
              </a:ext>
            </a:extLst>
          </p:cNvPr>
          <p:cNvSpPr txBox="1"/>
          <p:nvPr/>
        </p:nvSpPr>
        <p:spPr>
          <a:xfrm>
            <a:off x="177552" y="564641"/>
            <a:ext cx="1127464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pore pressure, external forces and the non homogeneity of the soil can be taken into consideration and the code can be improvised for the same purpose.</a:t>
            </a:r>
          </a:p>
          <a:p>
            <a:pPr marL="285750" indent="-285750">
              <a:buFont typeface="Arial" panose="020B0604020202020204" pitchFamily="34" charset="0"/>
              <a:buChar char="•"/>
            </a:pPr>
            <a:r>
              <a:rPr lang="en-US" dirty="0"/>
              <a:t>More number of cases can be taken into consideration to increase the accuracy of calculation in reasonable time by the use of “Threading”.</a:t>
            </a:r>
            <a:endParaRPr lang="en-IN" dirty="0"/>
          </a:p>
          <a:p>
            <a:pPr marL="285750" indent="-285750">
              <a:buFont typeface="Arial" panose="020B0604020202020204" pitchFamily="34" charset="0"/>
              <a:buChar char="•"/>
            </a:pPr>
            <a:r>
              <a:rPr lang="en-IN" dirty="0"/>
              <a:t>The use of ML can help the computer to gain experience and decide by itself what gradients to set for the iterations and avoid unnecessary iterations and hence optimising the program.</a:t>
            </a:r>
            <a:endParaRPr lang="en-US" dirty="0"/>
          </a:p>
        </p:txBody>
      </p:sp>
    </p:spTree>
    <p:extLst>
      <p:ext uri="{BB962C8B-B14F-4D97-AF65-F5344CB8AC3E}">
        <p14:creationId xmlns:p14="http://schemas.microsoft.com/office/powerpoint/2010/main" val="3443124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72646-4028-44C1-8855-B14E6751D043}"/>
              </a:ext>
            </a:extLst>
          </p:cNvPr>
          <p:cNvSpPr txBox="1"/>
          <p:nvPr/>
        </p:nvSpPr>
        <p:spPr>
          <a:xfrm>
            <a:off x="337351" y="790296"/>
            <a:ext cx="2743200" cy="369332"/>
          </a:xfrm>
          <a:prstGeom prst="rect">
            <a:avLst/>
          </a:prstGeom>
          <a:noFill/>
        </p:spPr>
        <p:txBody>
          <a:bodyPr wrap="square" rtlCol="0">
            <a:spAutoFit/>
          </a:bodyPr>
          <a:lstStyle/>
          <a:p>
            <a:r>
              <a:rPr lang="en-US" dirty="0"/>
              <a:t>11) Summary:</a:t>
            </a:r>
            <a:endParaRPr lang="en-IN" dirty="0"/>
          </a:p>
        </p:txBody>
      </p:sp>
      <p:sp>
        <p:nvSpPr>
          <p:cNvPr id="3" name="TextBox 2">
            <a:extLst>
              <a:ext uri="{FF2B5EF4-FFF2-40B4-BE49-F238E27FC236}">
                <a16:creationId xmlns:a16="http://schemas.microsoft.com/office/drawing/2014/main" id="{004287A6-E89A-4FBD-84F5-D975D0AC09A3}"/>
              </a:ext>
            </a:extLst>
          </p:cNvPr>
          <p:cNvSpPr txBox="1"/>
          <p:nvPr/>
        </p:nvSpPr>
        <p:spPr>
          <a:xfrm>
            <a:off x="337351" y="1518082"/>
            <a:ext cx="1146107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Code for executing Spencer’s Limit Equilibrium method for slope stability analysis has been successfully developed using C# .NET application on visual studio.</a:t>
            </a:r>
          </a:p>
          <a:p>
            <a:pPr marL="285750" indent="-285750">
              <a:buFont typeface="Arial" panose="020B0604020202020204" pitchFamily="34" charset="0"/>
              <a:buChar char="•"/>
            </a:pPr>
            <a:r>
              <a:rPr lang="en-US" dirty="0"/>
              <a:t>The main advantage of this plug in is that it is very cost effective and can be used for teaching and learning purpose and because student version of AutoCAD software is easily available on the AutoDesk website free of cost and is widely popular. Visual Studio Community is also available free of cost for the Windows and mac users.</a:t>
            </a:r>
          </a:p>
          <a:p>
            <a:pPr marL="285750" indent="-285750">
              <a:buFont typeface="Arial" panose="020B0604020202020204" pitchFamily="34" charset="0"/>
              <a:buChar char="•"/>
            </a:pPr>
            <a:r>
              <a:rPr lang="en-US" dirty="0"/>
              <a:t>This application calculates the values of FOS quite accurately and hence can be used on a moderate scale.</a:t>
            </a:r>
          </a:p>
          <a:p>
            <a:pPr marL="285750" indent="-285750">
              <a:buFont typeface="Arial" panose="020B0604020202020204" pitchFamily="34" charset="0"/>
              <a:buChar char="•"/>
            </a:pPr>
            <a:r>
              <a:rPr lang="en-US" dirty="0"/>
              <a:t>The application is user friendly. They can install the .dll project file just once on AutoCAD to activate the plug-in and use the single form to verify any number of cases changing the start point.</a:t>
            </a:r>
          </a:p>
          <a:p>
            <a:pPr marL="285750" indent="-285750">
              <a:buFont typeface="Arial" panose="020B0604020202020204" pitchFamily="34" charset="0"/>
              <a:buChar char="•"/>
            </a:pPr>
            <a:r>
              <a:rPr lang="en-US" dirty="0"/>
              <a:t>It iterates through a large number of cases and hence considers a vast range of scenarios and hence is quite dependable. </a:t>
            </a:r>
            <a:endParaRPr lang="en-IN" dirty="0"/>
          </a:p>
        </p:txBody>
      </p:sp>
      <p:sp>
        <p:nvSpPr>
          <p:cNvPr id="4" name="TextBox 3">
            <a:extLst>
              <a:ext uri="{FF2B5EF4-FFF2-40B4-BE49-F238E27FC236}">
                <a16:creationId xmlns:a16="http://schemas.microsoft.com/office/drawing/2014/main" id="{1D476EF0-7257-4825-8283-CAB8BA7B2F14}"/>
              </a:ext>
            </a:extLst>
          </p:cNvPr>
          <p:cNvSpPr txBox="1"/>
          <p:nvPr/>
        </p:nvSpPr>
        <p:spPr>
          <a:xfrm>
            <a:off x="5237826" y="5530788"/>
            <a:ext cx="4847207" cy="369332"/>
          </a:xfrm>
          <a:prstGeom prst="rect">
            <a:avLst/>
          </a:prstGeom>
          <a:noFill/>
        </p:spPr>
        <p:txBody>
          <a:bodyPr wrap="square" rtlCol="0">
            <a:spAutoFit/>
          </a:bodyPr>
          <a:lstStyle/>
          <a:p>
            <a:r>
              <a:rPr lang="en-US" dirty="0"/>
              <a:t>Thank You!</a:t>
            </a:r>
            <a:endParaRPr lang="en-IN" dirty="0"/>
          </a:p>
        </p:txBody>
      </p:sp>
    </p:spTree>
    <p:extLst>
      <p:ext uri="{BB962C8B-B14F-4D97-AF65-F5344CB8AC3E}">
        <p14:creationId xmlns:p14="http://schemas.microsoft.com/office/powerpoint/2010/main" val="9789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0A4C41-6F73-48F6-A95B-435A6112785E}"/>
              </a:ext>
            </a:extLst>
          </p:cNvPr>
          <p:cNvSpPr txBox="1"/>
          <p:nvPr/>
        </p:nvSpPr>
        <p:spPr>
          <a:xfrm>
            <a:off x="372862" y="257452"/>
            <a:ext cx="2743200" cy="400110"/>
          </a:xfrm>
          <a:prstGeom prst="rect">
            <a:avLst/>
          </a:prstGeom>
          <a:noFill/>
        </p:spPr>
        <p:txBody>
          <a:bodyPr wrap="square" rtlCol="0">
            <a:spAutoFit/>
          </a:bodyPr>
          <a:lstStyle/>
          <a:p>
            <a:pPr marL="457200" indent="-457200">
              <a:buAutoNum type="arabicParenR"/>
            </a:pPr>
            <a:r>
              <a:rPr lang="en-US" sz="2000" dirty="0"/>
              <a:t>Introduction:</a:t>
            </a:r>
          </a:p>
        </p:txBody>
      </p:sp>
      <p:sp>
        <p:nvSpPr>
          <p:cNvPr id="3" name="TextBox 2">
            <a:extLst>
              <a:ext uri="{FF2B5EF4-FFF2-40B4-BE49-F238E27FC236}">
                <a16:creationId xmlns:a16="http://schemas.microsoft.com/office/drawing/2014/main" id="{2EEC75AC-9A5A-42BE-B1B7-58A513E46766}"/>
              </a:ext>
            </a:extLst>
          </p:cNvPr>
          <p:cNvSpPr txBox="1"/>
          <p:nvPr/>
        </p:nvSpPr>
        <p:spPr>
          <a:xfrm>
            <a:off x="372862" y="657562"/>
            <a:ext cx="11327907" cy="5578450"/>
          </a:xfrm>
          <a:prstGeom prst="rect">
            <a:avLst/>
          </a:prstGeom>
          <a:noFill/>
        </p:spPr>
        <p:txBody>
          <a:bodyPr wrap="square" rtlCol="0">
            <a:spAutoFit/>
          </a:bodyPr>
          <a:lstStyle/>
          <a:p>
            <a:pPr marL="285750" indent="-285750">
              <a:buFont typeface="Arial" panose="020B0604020202020204" pitchFamily="34" charset="0"/>
              <a:buChar char="•"/>
            </a:pPr>
            <a:r>
              <a:rPr lang="en-US" sz="1700" b="1" dirty="0"/>
              <a:t>Slope stability analysis</a:t>
            </a:r>
            <a:r>
              <a:rPr lang="en-US" sz="1700" dirty="0"/>
              <a:t> is performed to assess the safe design of a human-made or natural slopes (e.g. embankments, road cuts, open-pit mining, excavations, landfills etc.) and the equilibrium conditions.</a:t>
            </a:r>
            <a:r>
              <a:rPr lang="en-US" sz="1700" baseline="30000" dirty="0"/>
              <a:t> </a:t>
            </a:r>
            <a:r>
              <a:rPr lang="en-US" sz="1700" dirty="0"/>
              <a:t>Slope stability is the resistance of inclined surface to failure by sliding or collapsing.</a:t>
            </a:r>
          </a:p>
          <a:p>
            <a:pPr marL="285750" indent="-285750">
              <a:buFont typeface="Arial" panose="020B0604020202020204" pitchFamily="34" charset="0"/>
              <a:buChar char="•"/>
            </a:pPr>
            <a:r>
              <a:rPr lang="en-US" sz="1700" dirty="0"/>
              <a:t>If the forces available to resist movement of a section are greater than the forces driving movement, the slope is considered stable. A </a:t>
            </a:r>
            <a:r>
              <a:rPr lang="en-US" sz="1700" b="1" dirty="0"/>
              <a:t>factor of safety </a:t>
            </a:r>
            <a:r>
              <a:rPr lang="en-US" sz="1700" dirty="0"/>
              <a:t>is calculated by dividing the forces resisting movement by the forces driving movement. The factor of safety is the measure for the stability of a slope.</a:t>
            </a:r>
          </a:p>
          <a:p>
            <a:pPr marL="285750" indent="-285750">
              <a:buFont typeface="Arial" panose="020B0604020202020204" pitchFamily="34" charset="0"/>
              <a:buChar char="•"/>
            </a:pPr>
            <a:r>
              <a:rPr lang="en-US" sz="1700" b="1" dirty="0"/>
              <a:t>Limit equilibrium analysis: </a:t>
            </a:r>
            <a:r>
              <a:rPr lang="en-US" sz="1700" dirty="0"/>
              <a:t>Most slope stability analysis computer programs are based on the limit equilibrium concept for a two- or three-dimensional model. Two-dimensional sections are analyzed assuming plane strain conditions. Stability analyses of two-dimensional slope geometries using simple analytical approaches can provide important insights into the initial design and risk assessment of slopes. </a:t>
            </a:r>
          </a:p>
          <a:p>
            <a:r>
              <a:rPr lang="en-US" sz="1700" dirty="0"/>
              <a:t>		Limit equilibrium methods investigate the equilibrium of a soil mass tending to slide down under the</a:t>
            </a:r>
          </a:p>
          <a:p>
            <a:r>
              <a:rPr lang="en-US" sz="1700" dirty="0"/>
              <a:t>     influence of gravity. Translational or rotational movement is considered on an assumed or known potential slip</a:t>
            </a:r>
          </a:p>
          <a:p>
            <a:r>
              <a:rPr lang="en-US" sz="1700" dirty="0"/>
              <a:t>     surface below the soil or rock mass. There are various methods developed for analysis of slope stability using</a:t>
            </a:r>
          </a:p>
          <a:p>
            <a:r>
              <a:rPr lang="en-US" sz="1700" dirty="0"/>
              <a:t>     Limit Equilibrium technique.</a:t>
            </a:r>
          </a:p>
          <a:p>
            <a:pPr marL="285750" indent="-285750">
              <a:buFont typeface="Arial" panose="020B0604020202020204" pitchFamily="34" charset="0"/>
              <a:buChar char="•"/>
            </a:pPr>
            <a:r>
              <a:rPr lang="en-US" sz="1700" b="1" dirty="0"/>
              <a:t>Spencer’s Limit Equilibrium Method</a:t>
            </a:r>
            <a:r>
              <a:rPr lang="en-US" sz="1700" dirty="0"/>
              <a:t>:</a:t>
            </a:r>
            <a:endParaRPr lang="en-US" sz="1700" b="1" dirty="0"/>
          </a:p>
          <a:p>
            <a:r>
              <a:rPr lang="en-US" sz="1700" b="1" dirty="0"/>
              <a:t>		</a:t>
            </a:r>
            <a:r>
              <a:rPr lang="en-US" sz="1700" dirty="0"/>
              <a:t>Spencer's Method of analysis requires a computer program capable of cyclic algorithms, but makes</a:t>
            </a:r>
          </a:p>
          <a:p>
            <a:r>
              <a:rPr lang="en-US" sz="1700" dirty="0"/>
              <a:t>     slope stability analysis easier. Spencer's algorithm satisfies all equilibria (horizontal, vertical and driving</a:t>
            </a:r>
          </a:p>
          <a:p>
            <a:r>
              <a:rPr lang="en-US" sz="1700" dirty="0"/>
              <a:t>     moment) on each slice. The method allows for unconstrained slip plains and can therefore determine the</a:t>
            </a:r>
          </a:p>
          <a:p>
            <a:r>
              <a:rPr lang="en-US" sz="1700" dirty="0"/>
              <a:t>     factor of safety along any slip surface. The rigid equilibrium and unconstrained slip surface result in more</a:t>
            </a:r>
          </a:p>
          <a:p>
            <a:r>
              <a:rPr lang="en-US" sz="1700" dirty="0"/>
              <a:t>     precise safety factors than, for example, Bishop's Method or the Ordinary Method of Slices.</a:t>
            </a:r>
          </a:p>
          <a:p>
            <a:pPr marL="285750" indent="-285750">
              <a:buFont typeface="Arial" panose="020B0604020202020204" pitchFamily="34" charset="0"/>
              <a:buChar char="•"/>
            </a:pPr>
            <a:endParaRPr lang="en-IN" sz="1650" dirty="0"/>
          </a:p>
        </p:txBody>
      </p:sp>
    </p:spTree>
    <p:extLst>
      <p:ext uri="{BB962C8B-B14F-4D97-AF65-F5344CB8AC3E}">
        <p14:creationId xmlns:p14="http://schemas.microsoft.com/office/powerpoint/2010/main" val="4272922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6228E8-9588-42ED-AE46-FB59D50AEBC5}"/>
              </a:ext>
            </a:extLst>
          </p:cNvPr>
          <p:cNvSpPr txBox="1"/>
          <p:nvPr/>
        </p:nvSpPr>
        <p:spPr>
          <a:xfrm>
            <a:off x="337352" y="994299"/>
            <a:ext cx="3746377" cy="400110"/>
          </a:xfrm>
          <a:prstGeom prst="rect">
            <a:avLst/>
          </a:prstGeom>
          <a:noFill/>
        </p:spPr>
        <p:txBody>
          <a:bodyPr wrap="square" rtlCol="0">
            <a:spAutoFit/>
          </a:bodyPr>
          <a:lstStyle/>
          <a:p>
            <a:r>
              <a:rPr lang="en-US" sz="2000" b="1" dirty="0"/>
              <a:t>2) Objective of the project:</a:t>
            </a:r>
            <a:endParaRPr lang="en-IN" sz="2000" b="1" dirty="0"/>
          </a:p>
        </p:txBody>
      </p:sp>
      <p:sp>
        <p:nvSpPr>
          <p:cNvPr id="4" name="TextBox 3">
            <a:extLst>
              <a:ext uri="{FF2B5EF4-FFF2-40B4-BE49-F238E27FC236}">
                <a16:creationId xmlns:a16="http://schemas.microsoft.com/office/drawing/2014/main" id="{C1EE9CCD-2ACF-40EB-8002-1526BDFF1137}"/>
              </a:ext>
            </a:extLst>
          </p:cNvPr>
          <p:cNvSpPr txBox="1"/>
          <p:nvPr/>
        </p:nvSpPr>
        <p:spPr>
          <a:xfrm>
            <a:off x="337352" y="1682368"/>
            <a:ext cx="10981677" cy="3493264"/>
          </a:xfrm>
          <a:prstGeom prst="rect">
            <a:avLst/>
          </a:prstGeom>
          <a:noFill/>
        </p:spPr>
        <p:txBody>
          <a:bodyPr wrap="square" rtlCol="0">
            <a:spAutoFit/>
          </a:bodyPr>
          <a:lstStyle/>
          <a:p>
            <a:pPr marL="285750" indent="-285750">
              <a:buFont typeface="Arial" panose="020B0604020202020204" pitchFamily="34" charset="0"/>
              <a:buChar char="•"/>
            </a:pPr>
            <a:r>
              <a:rPr lang="en-US" sz="1700" dirty="0"/>
              <a:t>To develop a computer program to implement the Spencer’s Limit Equilibrium Method of Slope Stability Analysis.</a:t>
            </a:r>
          </a:p>
          <a:p>
            <a:pPr marL="285750" indent="-285750">
              <a:buFont typeface="Arial" panose="020B0604020202020204" pitchFamily="34" charset="0"/>
              <a:buChar char="•"/>
            </a:pPr>
            <a:r>
              <a:rPr lang="en-US" sz="1700" dirty="0"/>
              <a:t>Creation of a plug-in for AutoCAD which would provide the user a form to input various slope, test case, soil parameters, provide various buttons to carry out operations on the data input and would also contain read-only-textboxes to display required output.</a:t>
            </a:r>
          </a:p>
          <a:p>
            <a:pPr marL="285750" indent="-285750">
              <a:buFont typeface="Arial" panose="020B0604020202020204" pitchFamily="34" charset="0"/>
              <a:buChar char="•"/>
            </a:pPr>
            <a:r>
              <a:rPr lang="en-US" sz="1700" dirty="0"/>
              <a:t>The form would be displayed when the user loads the ‘.dll’ project file over AutoCAD and runs the command method.</a:t>
            </a:r>
          </a:p>
          <a:p>
            <a:pPr marL="285750" indent="-285750">
              <a:buFont typeface="Arial" panose="020B0604020202020204" pitchFamily="34" charset="0"/>
              <a:buChar char="•"/>
            </a:pPr>
            <a:r>
              <a:rPr lang="en-US" sz="1700" dirty="0"/>
              <a:t>Creation of Windows Forms Library application to display the form to the user, program the form, read and process the input. </a:t>
            </a:r>
          </a:p>
          <a:p>
            <a:pPr marL="285750" indent="-285750">
              <a:buFont typeface="Arial" panose="020B0604020202020204" pitchFamily="34" charset="0"/>
              <a:buChar char="•"/>
            </a:pPr>
            <a:r>
              <a:rPr lang="en-US" sz="1700" dirty="0"/>
              <a:t>The program would display the slope, the test curve, the slices for the test case and the curve with the lowest factor of safety in the region on AutoCAD. It should also display the factor of safety for the test curve and the minimum factor of safety in the region in textboxes in the given form. Factor of safety for various curves are calculated using Spencer’s Limit Equilibrium method. </a:t>
            </a:r>
            <a:endParaRPr lang="en-IN" sz="1700" dirty="0"/>
          </a:p>
        </p:txBody>
      </p:sp>
    </p:spTree>
    <p:extLst>
      <p:ext uri="{BB962C8B-B14F-4D97-AF65-F5344CB8AC3E}">
        <p14:creationId xmlns:p14="http://schemas.microsoft.com/office/powerpoint/2010/main" val="3063816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9B7F0D-D713-477A-96B8-F6E0AABC1FEB}"/>
              </a:ext>
            </a:extLst>
          </p:cNvPr>
          <p:cNvSpPr txBox="1"/>
          <p:nvPr/>
        </p:nvSpPr>
        <p:spPr>
          <a:xfrm>
            <a:off x="275207" y="417250"/>
            <a:ext cx="3710867" cy="369332"/>
          </a:xfrm>
          <a:prstGeom prst="rect">
            <a:avLst/>
          </a:prstGeom>
          <a:noFill/>
        </p:spPr>
        <p:txBody>
          <a:bodyPr wrap="square" rtlCol="0">
            <a:spAutoFit/>
          </a:bodyPr>
          <a:lstStyle/>
          <a:p>
            <a:r>
              <a:rPr lang="en-US" dirty="0"/>
              <a:t>3) </a:t>
            </a:r>
            <a:r>
              <a:rPr lang="en-US" sz="1800" b="0" i="0" dirty="0">
                <a:effectLst/>
              </a:rPr>
              <a:t>Limit equilibrium methods </a:t>
            </a:r>
            <a:r>
              <a:rPr lang="en-US" dirty="0"/>
              <a:t>:</a:t>
            </a:r>
            <a:endParaRPr lang="en-IN" dirty="0"/>
          </a:p>
        </p:txBody>
      </p:sp>
      <p:sp>
        <p:nvSpPr>
          <p:cNvPr id="3" name="TextBox 2">
            <a:extLst>
              <a:ext uri="{FF2B5EF4-FFF2-40B4-BE49-F238E27FC236}">
                <a16:creationId xmlns:a16="http://schemas.microsoft.com/office/drawing/2014/main" id="{55C70202-55B6-4119-BAD6-AD7D2A849903}"/>
              </a:ext>
            </a:extLst>
          </p:cNvPr>
          <p:cNvSpPr txBox="1"/>
          <p:nvPr/>
        </p:nvSpPr>
        <p:spPr>
          <a:xfrm>
            <a:off x="503068" y="887766"/>
            <a:ext cx="5592932" cy="369332"/>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12289D05-D955-4349-AC7B-7F38EED2C50F}"/>
              </a:ext>
            </a:extLst>
          </p:cNvPr>
          <p:cNvSpPr txBox="1"/>
          <p:nvPr/>
        </p:nvSpPr>
        <p:spPr>
          <a:xfrm>
            <a:off x="275207" y="786582"/>
            <a:ext cx="11532094" cy="5755422"/>
          </a:xfrm>
          <a:prstGeom prst="rect">
            <a:avLst/>
          </a:prstGeom>
          <a:noFill/>
        </p:spPr>
        <p:txBody>
          <a:bodyPr wrap="square" rtlCol="0">
            <a:spAutoFit/>
          </a:bodyPr>
          <a:lstStyle/>
          <a:p>
            <a:r>
              <a:rPr lang="en-US" sz="1700" b="0" i="0" dirty="0">
                <a:effectLst/>
                <a:latin typeface="Arial" panose="020B0604020202020204" pitchFamily="34" charset="0"/>
              </a:rPr>
              <a:t>		</a:t>
            </a:r>
            <a:r>
              <a:rPr lang="en-US" sz="1700" b="0" i="0" dirty="0">
                <a:effectLst/>
              </a:rPr>
              <a:t>Limit equilibrium methods investigate the equilibrium of a soil mass tending to slide down under the influence of </a:t>
            </a:r>
            <a:r>
              <a:rPr lang="en-US" sz="1700" b="0" i="0" u="none" strike="noStrike" dirty="0">
                <a:effectLst/>
              </a:rPr>
              <a:t>gravity</a:t>
            </a:r>
            <a:r>
              <a:rPr lang="en-US" sz="1700" b="0" i="0" dirty="0">
                <a:effectLst/>
              </a:rPr>
              <a:t>. Translational or rotational movement is considered on an assumed or known potential slip surface below the soil or </a:t>
            </a:r>
            <a:r>
              <a:rPr lang="en-US" sz="1700" b="0" i="0" u="none" strike="noStrike" dirty="0">
                <a:effectLst/>
              </a:rPr>
              <a:t>rock</a:t>
            </a:r>
            <a:r>
              <a:rPr lang="en-US" sz="1700" b="0" i="0" dirty="0">
                <a:effectLst/>
              </a:rPr>
              <a:t> mass. In rock slope engineering, methods may be highly significant to simple block failure along distinct discontinuities. All these methods are based on the comparison of </a:t>
            </a:r>
            <a:r>
              <a:rPr lang="en-US" sz="1700" b="0" i="0" u="none" strike="noStrike" dirty="0">
                <a:effectLst/>
              </a:rPr>
              <a:t>forces</a:t>
            </a:r>
            <a:r>
              <a:rPr lang="en-US" sz="1700" b="0" i="0" dirty="0">
                <a:effectLst/>
              </a:rPr>
              <a:t>, </a:t>
            </a:r>
            <a:r>
              <a:rPr lang="en-US" sz="1700" b="0" i="0" u="none" strike="noStrike" dirty="0">
                <a:effectLst/>
              </a:rPr>
              <a:t>moments</a:t>
            </a:r>
            <a:r>
              <a:rPr lang="en-US" sz="1700" b="0" i="0" dirty="0">
                <a:effectLst/>
              </a:rPr>
              <a:t>, or </a:t>
            </a:r>
            <a:r>
              <a:rPr lang="en-US" sz="1700" b="0" i="0" u="none" strike="noStrike" dirty="0">
                <a:effectLst/>
              </a:rPr>
              <a:t>stresses</a:t>
            </a:r>
            <a:r>
              <a:rPr lang="en-US" sz="1700" b="0" i="0" dirty="0">
                <a:effectLst/>
              </a:rPr>
              <a:t> resisting movement of the mass with those that can cause </a:t>
            </a:r>
            <a:r>
              <a:rPr lang="en-US" sz="1700" b="0" i="0" u="none" strike="noStrike" dirty="0">
                <a:effectLst/>
              </a:rPr>
              <a:t>unstable</a:t>
            </a:r>
            <a:r>
              <a:rPr lang="en-US" sz="1700" b="0" i="0" dirty="0">
                <a:effectLst/>
              </a:rPr>
              <a:t> motion (disturbing forces). The output of the analysis is a </a:t>
            </a:r>
            <a:r>
              <a:rPr lang="en-US" sz="1700" b="0" i="0" u="none" strike="noStrike" dirty="0">
                <a:effectLst/>
              </a:rPr>
              <a:t>factor of safety</a:t>
            </a:r>
            <a:r>
              <a:rPr lang="en-US" sz="1700" b="0" i="0" dirty="0">
                <a:effectLst/>
              </a:rPr>
              <a:t>, defined as the </a:t>
            </a:r>
            <a:r>
              <a:rPr lang="en-US" sz="1700" b="0" i="0" u="none" strike="noStrike" dirty="0">
                <a:effectLst/>
              </a:rPr>
              <a:t>ratio</a:t>
            </a:r>
            <a:r>
              <a:rPr lang="en-US" sz="1700" b="0" i="0" dirty="0">
                <a:effectLst/>
              </a:rPr>
              <a:t> of the shear strength (or, alternatively, an equivalent measure of shear resistance or capacity) to the shear stress (or other equivalent measure) required for equilibrium. If the value of factor of safety is less than 1.0, the slope is unstable.</a:t>
            </a:r>
          </a:p>
          <a:p>
            <a:r>
              <a:rPr lang="en-US" sz="1700" dirty="0"/>
              <a:t>		</a:t>
            </a:r>
            <a:r>
              <a:rPr lang="en-US" sz="1600" b="0" i="0" dirty="0">
                <a:effectLst/>
              </a:rPr>
              <a:t>In the method of slices, also called OMS or the Fellenius method, the sliding mass above the failure surface is divided into a number of slices. The forces acting on each slice are obtained by considering the mechanical (force and moment) equilibrium for the slices. </a:t>
            </a:r>
            <a:r>
              <a:rPr lang="en-US" sz="1600" b="0" i="0" dirty="0">
                <a:solidFill>
                  <a:srgbClr val="202122"/>
                </a:solidFill>
                <a:effectLst/>
              </a:rPr>
              <a:t> </a:t>
            </a:r>
            <a:r>
              <a:rPr lang="en-US" sz="1600" b="0" i="0" dirty="0">
                <a:effectLst/>
              </a:rPr>
              <a:t>Each slice is considered on its own and interactions between slices are neglected because the resultant forces are parallel to the base of each slice. However, Newton's third law is not satisfied by this method because, in general, the resultants on the left and right of a slice do not have the same magnitude and are not collinear. Various methods were hence developed to reduce the assumptions made in OMS and increase the accuracy in the calculation of FOS.</a:t>
            </a:r>
            <a:endParaRPr lang="en-US" sz="1700" b="0" i="0" dirty="0">
              <a:effectLst/>
            </a:endParaRPr>
          </a:p>
          <a:p>
            <a:r>
              <a:rPr lang="en-US" sz="1700" dirty="0"/>
              <a:t>		The various methods are still not barred of assumptions to simplify the rigorous equations and calculations. The bishop method assumes the inter-slices forces to be horizontal and the shear forces between the slices are neglected. Going a step ahead, Spencer developed a method taking into consideration the shear forces between the slices as well. The assumption used by Spencer was that the resultant inter-slice forces have a constant inclination throughout the sliding mass.</a:t>
            </a:r>
          </a:p>
          <a:p>
            <a:endParaRPr lang="en-US" sz="1700" dirty="0"/>
          </a:p>
          <a:p>
            <a:endParaRPr lang="en-IN" sz="1700" dirty="0"/>
          </a:p>
        </p:txBody>
      </p:sp>
    </p:spTree>
    <p:extLst>
      <p:ext uri="{BB962C8B-B14F-4D97-AF65-F5344CB8AC3E}">
        <p14:creationId xmlns:p14="http://schemas.microsoft.com/office/powerpoint/2010/main" val="289244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8C7ECC-D4E3-4710-A24B-598FC877F615}"/>
              </a:ext>
            </a:extLst>
          </p:cNvPr>
          <p:cNvSpPr txBox="1"/>
          <p:nvPr/>
        </p:nvSpPr>
        <p:spPr>
          <a:xfrm>
            <a:off x="195303" y="101216"/>
            <a:ext cx="11390050" cy="369332"/>
          </a:xfrm>
          <a:prstGeom prst="rect">
            <a:avLst/>
          </a:prstGeom>
          <a:noFill/>
        </p:spPr>
        <p:txBody>
          <a:bodyPr wrap="square" rtlCol="0">
            <a:spAutoFit/>
          </a:bodyPr>
          <a:lstStyle/>
          <a:p>
            <a:r>
              <a:rPr lang="en-US" dirty="0"/>
              <a:t>4) Spencer’s Limit Equilibrium method:</a:t>
            </a:r>
            <a:endParaRPr lang="en-IN" dirty="0"/>
          </a:p>
        </p:txBody>
      </p:sp>
      <p:grpSp>
        <p:nvGrpSpPr>
          <p:cNvPr id="6" name="Group 5">
            <a:extLst>
              <a:ext uri="{FF2B5EF4-FFF2-40B4-BE49-F238E27FC236}">
                <a16:creationId xmlns:a16="http://schemas.microsoft.com/office/drawing/2014/main" id="{C477F969-C359-4E70-8813-1B99A78B990A}"/>
              </a:ext>
            </a:extLst>
          </p:cNvPr>
          <p:cNvGrpSpPr/>
          <p:nvPr/>
        </p:nvGrpSpPr>
        <p:grpSpPr>
          <a:xfrm>
            <a:off x="1015416" y="1625458"/>
            <a:ext cx="4128119" cy="2788944"/>
            <a:chOff x="994298" y="2682349"/>
            <a:chExt cx="3609870" cy="2475577"/>
          </a:xfrm>
        </p:grpSpPr>
        <p:sp>
          <p:nvSpPr>
            <p:cNvPr id="5" name="Rectangle 4">
              <a:extLst>
                <a:ext uri="{FF2B5EF4-FFF2-40B4-BE49-F238E27FC236}">
                  <a16:creationId xmlns:a16="http://schemas.microsoft.com/office/drawing/2014/main" id="{D137ED51-4B38-4359-AFFB-9AA8A34FA78A}"/>
                </a:ext>
              </a:extLst>
            </p:cNvPr>
            <p:cNvSpPr/>
            <p:nvPr/>
          </p:nvSpPr>
          <p:spPr>
            <a:xfrm>
              <a:off x="994299" y="2682349"/>
              <a:ext cx="3609869" cy="2475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1034" name="Picture 10">
              <a:extLst>
                <a:ext uri="{FF2B5EF4-FFF2-40B4-BE49-F238E27FC236}">
                  <a16:creationId xmlns:a16="http://schemas.microsoft.com/office/drawing/2014/main" id="{0429605A-D300-4307-9830-9299D1B48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298" y="2789852"/>
              <a:ext cx="3609869" cy="236807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68CB6581-9933-4CAB-8D35-F3B904CBEF3A}"/>
              </a:ext>
            </a:extLst>
          </p:cNvPr>
          <p:cNvPicPr>
            <a:picLocks noChangeAspect="1"/>
          </p:cNvPicPr>
          <p:nvPr/>
        </p:nvPicPr>
        <p:blipFill rotWithShape="1">
          <a:blip r:embed="rId3"/>
          <a:srcRect l="25777" t="16311" r="19248" b="10614"/>
          <a:stretch/>
        </p:blipFill>
        <p:spPr>
          <a:xfrm>
            <a:off x="6096000" y="1625458"/>
            <a:ext cx="3850617" cy="2788944"/>
          </a:xfrm>
          <a:prstGeom prst="rect">
            <a:avLst/>
          </a:prstGeom>
        </p:spPr>
      </p:pic>
      <p:sp>
        <p:nvSpPr>
          <p:cNvPr id="13" name="TextBox 12">
            <a:extLst>
              <a:ext uri="{FF2B5EF4-FFF2-40B4-BE49-F238E27FC236}">
                <a16:creationId xmlns:a16="http://schemas.microsoft.com/office/drawing/2014/main" id="{C1EC4F56-7B6F-40BC-807B-5EABF270DB27}"/>
              </a:ext>
            </a:extLst>
          </p:cNvPr>
          <p:cNvSpPr txBox="1"/>
          <p:nvPr/>
        </p:nvSpPr>
        <p:spPr>
          <a:xfrm>
            <a:off x="195303" y="4508880"/>
            <a:ext cx="11478830" cy="2185214"/>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five forces can be described as follows :</a:t>
            </a:r>
          </a:p>
          <a:p>
            <a:r>
              <a:rPr lang="en-US" sz="1700" dirty="0"/>
              <a:t>	(a) the weight (W);</a:t>
            </a:r>
          </a:p>
          <a:p>
            <a:r>
              <a:rPr lang="en-US" sz="1700" dirty="0"/>
              <a:t>	(b) the total reaction (P) normal to the base of the slice; this force will have two components:</a:t>
            </a:r>
          </a:p>
          <a:p>
            <a:r>
              <a:rPr lang="en-US" sz="1700" dirty="0"/>
              <a:t>		(i) the force (P’) due to the effective or inter-granular stress ;</a:t>
            </a:r>
          </a:p>
          <a:p>
            <a:r>
              <a:rPr lang="en-US" sz="1700" dirty="0"/>
              <a:t>		(ii) the force (u b Sec</a:t>
            </a:r>
            <a:r>
              <a:rPr lang="en-US" sz="1700" dirty="0">
                <a:latin typeface="Arial" panose="020B0604020202020204" pitchFamily="34" charset="0"/>
              </a:rPr>
              <a:t> </a:t>
            </a:r>
            <a:r>
              <a:rPr lang="el-GR" sz="1700" b="0" i="0" dirty="0">
                <a:effectLst/>
                <a:latin typeface="Arial" panose="020B0604020202020204" pitchFamily="34" charset="0"/>
              </a:rPr>
              <a:t>α</a:t>
            </a:r>
            <a:r>
              <a:rPr lang="en-US" sz="1700" dirty="0"/>
              <a:t>) due to the pore pressure (u) ;</a:t>
            </a:r>
          </a:p>
          <a:p>
            <a:r>
              <a:rPr lang="en-US" sz="1700" dirty="0"/>
              <a:t>	(c) the mobilized shear force (S</a:t>
            </a:r>
            <a:r>
              <a:rPr lang="en-US" sz="1700" baseline="-25000" dirty="0"/>
              <a:t>m</a:t>
            </a:r>
            <a:r>
              <a:rPr lang="en-US" sz="1700" dirty="0"/>
              <a:t> = S/F), </a:t>
            </a:r>
          </a:p>
          <a:p>
            <a:r>
              <a:rPr lang="en-US" sz="1700" dirty="0"/>
              <a:t>	(d) the inter-slice forces (Z</a:t>
            </a:r>
            <a:r>
              <a:rPr lang="en-US" sz="1700" baseline="-25000" dirty="0"/>
              <a:t>n</a:t>
            </a:r>
            <a:r>
              <a:rPr lang="en-US" sz="1700" dirty="0"/>
              <a:t>) and (Z</a:t>
            </a:r>
            <a:r>
              <a:rPr lang="en-US" sz="1700" baseline="-25000" dirty="0"/>
              <a:t>n+1</a:t>
            </a:r>
            <a:r>
              <a:rPr lang="en-US" sz="1700" dirty="0"/>
              <a:t>); for equilibrium, the resultant (Q) of these two forces must pass 		      through the point of intersection of the three other forces.</a:t>
            </a:r>
            <a:endParaRPr lang="en-IN" sz="1700" dirty="0"/>
          </a:p>
        </p:txBody>
      </p:sp>
      <p:sp>
        <p:nvSpPr>
          <p:cNvPr id="14" name="TextBox 13">
            <a:extLst>
              <a:ext uri="{FF2B5EF4-FFF2-40B4-BE49-F238E27FC236}">
                <a16:creationId xmlns:a16="http://schemas.microsoft.com/office/drawing/2014/main" id="{825E03F4-CC23-4909-92FE-44D61F3F1F90}"/>
              </a:ext>
            </a:extLst>
          </p:cNvPr>
          <p:cNvSpPr txBox="1"/>
          <p:nvPr/>
        </p:nvSpPr>
        <p:spPr>
          <a:xfrm>
            <a:off x="239693" y="446839"/>
            <a:ext cx="11390050" cy="1138773"/>
          </a:xfrm>
          <a:prstGeom prst="rect">
            <a:avLst/>
          </a:prstGeom>
          <a:noFill/>
        </p:spPr>
        <p:txBody>
          <a:bodyPr wrap="square" rtlCol="0">
            <a:spAutoFit/>
          </a:bodyPr>
          <a:lstStyle/>
          <a:p>
            <a:pPr marL="285750" indent="-285750">
              <a:buFont typeface="Arial" panose="020B0604020202020204" pitchFamily="34" charset="0"/>
              <a:buChar char="•"/>
            </a:pPr>
            <a:r>
              <a:rPr lang="en-US" sz="1700" dirty="0"/>
              <a:t>Being a method derived from the ordinary method of slices, this method starts with the division of the sliding rock mass into a number of slices.</a:t>
            </a:r>
            <a:r>
              <a:rPr lang="en-US" sz="1700" b="0" i="0" dirty="0">
                <a:solidFill>
                  <a:srgbClr val="575B60"/>
                </a:solidFill>
                <a:effectLst/>
                <a:latin typeface="Roboto"/>
              </a:rPr>
              <a:t> </a:t>
            </a:r>
            <a:r>
              <a:rPr lang="en-US" sz="1700" b="0" i="0" dirty="0">
                <a:effectLst/>
              </a:rPr>
              <a:t>It requires a satisfying equilibrium of forces and moments acting on individual blocks. </a:t>
            </a:r>
          </a:p>
          <a:p>
            <a:pPr marL="285750" indent="-285750">
              <a:buFont typeface="Arial" panose="020B0604020202020204" pitchFamily="34" charset="0"/>
              <a:buChar char="•"/>
            </a:pPr>
            <a:r>
              <a:rPr lang="en-US" sz="1700" dirty="0"/>
              <a:t>The division of the sliding mass into slices, free body diagram of a slice are shown in the figures below.</a:t>
            </a:r>
          </a:p>
        </p:txBody>
      </p:sp>
    </p:spTree>
    <p:extLst>
      <p:ext uri="{BB962C8B-B14F-4D97-AF65-F5344CB8AC3E}">
        <p14:creationId xmlns:p14="http://schemas.microsoft.com/office/powerpoint/2010/main" val="2887214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D35E6-78AD-4785-A9B2-0BACFBA20DDA}"/>
              </a:ext>
            </a:extLst>
          </p:cNvPr>
          <p:cNvSpPr txBox="1"/>
          <p:nvPr/>
        </p:nvSpPr>
        <p:spPr>
          <a:xfrm>
            <a:off x="142044" y="115411"/>
            <a:ext cx="5326602" cy="369332"/>
          </a:xfrm>
          <a:prstGeom prst="rect">
            <a:avLst/>
          </a:prstGeom>
          <a:noFill/>
        </p:spPr>
        <p:txBody>
          <a:bodyPr wrap="square" rtlCol="0">
            <a:spAutoFit/>
          </a:bodyPr>
          <a:lstStyle/>
          <a:p>
            <a:r>
              <a:rPr lang="en-US" dirty="0"/>
              <a:t>4) Spencer’s Limit Equilibrium Method (Contd.)</a:t>
            </a:r>
            <a:endParaRPr lang="en-IN" dirty="0"/>
          </a:p>
        </p:txBody>
      </p:sp>
      <p:sp>
        <p:nvSpPr>
          <p:cNvPr id="4" name="TextBox 3">
            <a:extLst>
              <a:ext uri="{FF2B5EF4-FFF2-40B4-BE49-F238E27FC236}">
                <a16:creationId xmlns:a16="http://schemas.microsoft.com/office/drawing/2014/main" id="{F405115E-5DE5-4FC8-B71A-1EE1EC2E47E0}"/>
              </a:ext>
            </a:extLst>
          </p:cNvPr>
          <p:cNvSpPr txBox="1"/>
          <p:nvPr/>
        </p:nvSpPr>
        <p:spPr>
          <a:xfrm>
            <a:off x="223421" y="688929"/>
            <a:ext cx="11745158" cy="5847755"/>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descriptions of other terms in the figure are as follows:</a:t>
            </a:r>
          </a:p>
          <a:p>
            <a:r>
              <a:rPr lang="en-IN" sz="1700" dirty="0"/>
              <a:t>    (a) </a:t>
            </a:r>
            <a:r>
              <a:rPr lang="el-GR" sz="1700" b="0" i="0" dirty="0">
                <a:effectLst/>
              </a:rPr>
              <a:t>α</a:t>
            </a:r>
            <a:r>
              <a:rPr lang="en-US" sz="1700" b="0" i="0" dirty="0">
                <a:effectLst/>
              </a:rPr>
              <a:t> = Slope of base of the slice, </a:t>
            </a:r>
          </a:p>
          <a:p>
            <a:r>
              <a:rPr lang="en-US" sz="1700" dirty="0"/>
              <a:t>    (b) </a:t>
            </a:r>
            <a:r>
              <a:rPr lang="el-GR" sz="1700" b="0" i="0" dirty="0">
                <a:effectLst/>
              </a:rPr>
              <a:t>β</a:t>
            </a:r>
            <a:r>
              <a:rPr lang="en-US" sz="1700" b="0" i="0" dirty="0">
                <a:effectLst/>
              </a:rPr>
              <a:t> = Slope of embankment,</a:t>
            </a:r>
          </a:p>
          <a:p>
            <a:r>
              <a:rPr lang="en-US" sz="1700" dirty="0"/>
              <a:t>    (c) b = width of slice, h = average height of the slice,</a:t>
            </a:r>
          </a:p>
          <a:p>
            <a:r>
              <a:rPr lang="en-US" sz="1700" dirty="0"/>
              <a:t>    (d) </a:t>
            </a:r>
            <a:r>
              <a:rPr lang="el-GR" sz="1700" b="0" i="0" dirty="0">
                <a:effectLst/>
              </a:rPr>
              <a:t>θ</a:t>
            </a:r>
            <a:r>
              <a:rPr lang="en-US" sz="1700" b="0" i="0" baseline="-25000" dirty="0">
                <a:effectLst/>
              </a:rPr>
              <a:t>n</a:t>
            </a:r>
            <a:r>
              <a:rPr lang="en-US" sz="1700" b="0" i="0" dirty="0">
                <a:effectLst/>
              </a:rPr>
              <a:t> and </a:t>
            </a:r>
            <a:r>
              <a:rPr lang="el-GR" sz="1700" b="0" i="0" dirty="0">
                <a:effectLst/>
              </a:rPr>
              <a:t>θ</a:t>
            </a:r>
            <a:r>
              <a:rPr lang="en-US" sz="1700" b="0" i="0" baseline="-25000" dirty="0">
                <a:effectLst/>
              </a:rPr>
              <a:t>n+1</a:t>
            </a:r>
            <a:r>
              <a:rPr lang="en-US" sz="1700" b="0" i="0" dirty="0">
                <a:effectLst/>
              </a:rPr>
              <a:t> are the inclinations of forces Z</a:t>
            </a:r>
            <a:r>
              <a:rPr lang="en-US" sz="1700" b="0" i="0" baseline="-25000" dirty="0">
                <a:effectLst/>
              </a:rPr>
              <a:t>n</a:t>
            </a:r>
            <a:r>
              <a:rPr lang="en-US" sz="1700" b="0" i="0" dirty="0">
                <a:effectLst/>
              </a:rPr>
              <a:t> and Z</a:t>
            </a:r>
            <a:r>
              <a:rPr lang="en-US" sz="1700" b="0" i="0" baseline="-25000" dirty="0">
                <a:effectLst/>
              </a:rPr>
              <a:t>n+1</a:t>
            </a:r>
            <a:r>
              <a:rPr lang="en-US" sz="1700" b="0" i="0" dirty="0">
                <a:effectLst/>
              </a:rPr>
              <a:t> respectively with x axis,</a:t>
            </a:r>
          </a:p>
          <a:p>
            <a:r>
              <a:rPr lang="en-US" sz="1700" dirty="0"/>
              <a:t>    (e) </a:t>
            </a:r>
            <a:r>
              <a:rPr lang="el-GR" sz="1700" b="0" i="0" dirty="0">
                <a:effectLst/>
              </a:rPr>
              <a:t>θ</a:t>
            </a:r>
            <a:r>
              <a:rPr lang="en-US" sz="1700" baseline="-25000" dirty="0"/>
              <a:t> </a:t>
            </a:r>
            <a:r>
              <a:rPr lang="en-US" sz="1700" dirty="0"/>
              <a:t>is the inclination of Q with x axis.</a:t>
            </a:r>
          </a:p>
          <a:p>
            <a:r>
              <a:rPr lang="en-US" sz="1700" dirty="0"/>
              <a:t>    (f) c’ = cohesion in soil, </a:t>
            </a:r>
            <a:r>
              <a:rPr lang="el-GR" sz="1700" b="0" i="0" dirty="0">
                <a:effectLst/>
                <a:latin typeface="Arial" panose="020B0604020202020204" pitchFamily="34" charset="0"/>
              </a:rPr>
              <a:t>φ</a:t>
            </a:r>
            <a:r>
              <a:rPr lang="en-US" sz="1700" b="0" i="0" dirty="0">
                <a:effectLst/>
                <a:latin typeface="Arial" panose="020B0604020202020204" pitchFamily="34" charset="0"/>
              </a:rPr>
              <a:t>’ = internal angle of friction of soil.</a:t>
            </a:r>
            <a:endParaRPr lang="en-US" sz="1700" dirty="0"/>
          </a:p>
          <a:p>
            <a:endParaRPr lang="en-US" sz="1700" dirty="0"/>
          </a:p>
          <a:p>
            <a:pPr marL="285750" indent="-285750">
              <a:buFont typeface="Arial" panose="020B0604020202020204" pitchFamily="34" charset="0"/>
              <a:buChar char="•"/>
            </a:pPr>
            <a:r>
              <a:rPr lang="en-US" sz="1700" dirty="0"/>
              <a:t>Initially, the total disturbing and resisting forces are calculated neglecting the inter-slice forces and factor of safety is calculated using these values using the relation:</a:t>
            </a:r>
          </a:p>
          <a:p>
            <a:r>
              <a:rPr lang="en-US" sz="1700" dirty="0"/>
              <a:t>									F = S / S</a:t>
            </a:r>
            <a:r>
              <a:rPr lang="en-US" sz="1700" baseline="-25000" dirty="0"/>
              <a:t>m   </a:t>
            </a:r>
            <a:r>
              <a:rPr lang="en-US" sz="1700" dirty="0"/>
              <a:t>         .  .  .  .  .  .  .  .  .  .  .  .  .  .  . (1)</a:t>
            </a:r>
            <a:endParaRPr lang="en-US" sz="1700" baseline="-25000" dirty="0"/>
          </a:p>
          <a:p>
            <a:r>
              <a:rPr lang="en-US" sz="1700" baseline="-25000" dirty="0"/>
              <a:t>		</a:t>
            </a:r>
            <a:r>
              <a:rPr lang="en-US" sz="1700" dirty="0"/>
              <a:t> where, S = total shear strength along the slip surface,</a:t>
            </a:r>
          </a:p>
          <a:p>
            <a:r>
              <a:rPr lang="en-US" sz="1700" dirty="0"/>
              <a:t>			     S</a:t>
            </a:r>
            <a:r>
              <a:rPr lang="en-US" sz="1700" baseline="-25000" dirty="0"/>
              <a:t>m</a:t>
            </a:r>
            <a:r>
              <a:rPr lang="en-US" sz="1700" dirty="0"/>
              <a:t> = mobilized shear stress.  </a:t>
            </a:r>
          </a:p>
          <a:p>
            <a:pPr marL="285750" indent="-285750">
              <a:buFont typeface="Arial" panose="020B0604020202020204" pitchFamily="34" charset="0"/>
              <a:buChar char="•"/>
            </a:pPr>
            <a:r>
              <a:rPr lang="en-US" sz="1700" dirty="0"/>
              <a:t>The other equations representing the relation between the afore mentioned forces are as follows:</a:t>
            </a:r>
          </a:p>
          <a:p>
            <a:r>
              <a:rPr lang="en-US" sz="1700" dirty="0"/>
              <a:t>     (a)						 	P = P’ + u b Sec </a:t>
            </a:r>
            <a:r>
              <a:rPr lang="el-GR" sz="1700" b="0" i="0" dirty="0">
                <a:effectLst/>
              </a:rPr>
              <a:t>α</a:t>
            </a:r>
            <a:r>
              <a:rPr lang="en-US" sz="1700" b="0" i="0" dirty="0">
                <a:effectLst/>
              </a:rPr>
              <a:t>     .  .  .  .  .  .  .  .  .  .  .  .  .  .  . (2)</a:t>
            </a:r>
          </a:p>
          <a:p>
            <a:r>
              <a:rPr lang="en-IN" sz="1700" dirty="0"/>
              <a:t>     (b)							</a:t>
            </a:r>
            <a:r>
              <a:rPr lang="en-US" sz="1700" dirty="0"/>
              <a:t>S=c b Sec </a:t>
            </a:r>
            <a:r>
              <a:rPr lang="el-GR" sz="1700" b="0" i="0" dirty="0">
                <a:effectLst/>
              </a:rPr>
              <a:t>α</a:t>
            </a:r>
            <a:r>
              <a:rPr lang="en-US" sz="1700" dirty="0"/>
              <a:t> + P’ tan </a:t>
            </a:r>
            <a:r>
              <a:rPr lang="el-GR" sz="1700" b="0" i="0" dirty="0">
                <a:effectLst/>
                <a:latin typeface="Arial" panose="020B0604020202020204" pitchFamily="34" charset="0"/>
              </a:rPr>
              <a:t>φ</a:t>
            </a:r>
            <a:r>
              <a:rPr lang="en-US" sz="1700" b="0" i="0" dirty="0">
                <a:effectLst/>
                <a:latin typeface="Arial" panose="020B0604020202020204" pitchFamily="34" charset="0"/>
              </a:rPr>
              <a:t>’</a:t>
            </a:r>
            <a:r>
              <a:rPr lang="en-US" sz="1700" dirty="0"/>
              <a:t>,</a:t>
            </a:r>
          </a:p>
          <a:p>
            <a:r>
              <a:rPr lang="en-US" sz="1700" dirty="0"/>
              <a:t>     (c) 					 </a:t>
            </a:r>
            <a:r>
              <a:rPr lang="en-IN" sz="1700" b="0" i="0" dirty="0">
                <a:effectLst/>
                <a:latin typeface="arial" panose="020B0604020202020204" pitchFamily="34" charset="0"/>
              </a:rPr>
              <a:t>∴ S</a:t>
            </a:r>
            <a:r>
              <a:rPr lang="en-IN" sz="1700" b="0" i="0" baseline="-25000" dirty="0">
                <a:effectLst/>
                <a:latin typeface="arial" panose="020B0604020202020204" pitchFamily="34" charset="0"/>
              </a:rPr>
              <a:t>m</a:t>
            </a:r>
            <a:r>
              <a:rPr lang="en-IN" sz="1700" dirty="0">
                <a:latin typeface="arial" panose="020B0604020202020204" pitchFamily="34" charset="0"/>
              </a:rPr>
              <a:t> = (</a:t>
            </a:r>
            <a:r>
              <a:rPr lang="en-US" sz="1700" dirty="0"/>
              <a:t>c b Sec </a:t>
            </a:r>
            <a:r>
              <a:rPr lang="el-GR" sz="1700" b="0" i="0" dirty="0">
                <a:effectLst/>
              </a:rPr>
              <a:t>α</a:t>
            </a:r>
            <a:r>
              <a:rPr lang="en-US" sz="1700" dirty="0"/>
              <a:t> + P’ tan </a:t>
            </a:r>
            <a:r>
              <a:rPr lang="el-GR" sz="1700" b="0" i="0" dirty="0">
                <a:effectLst/>
                <a:latin typeface="Arial" panose="020B0604020202020204" pitchFamily="34" charset="0"/>
              </a:rPr>
              <a:t>φ</a:t>
            </a:r>
            <a:r>
              <a:rPr lang="en-US" sz="1700" b="0" i="0" dirty="0">
                <a:effectLst/>
                <a:latin typeface="Arial" panose="020B0604020202020204" pitchFamily="34" charset="0"/>
              </a:rPr>
              <a:t>’) / F    .  .  .  .  .  .  .  .  .  .  (3) </a:t>
            </a:r>
          </a:p>
          <a:p>
            <a:pPr marL="285750" indent="-285750">
              <a:buFont typeface="Arial" panose="020B0604020202020204" pitchFamily="34" charset="0"/>
              <a:buChar char="•"/>
            </a:pPr>
            <a:r>
              <a:rPr lang="en-US" sz="1700" dirty="0"/>
              <a:t>F can be calculated as follows, neglecting the inter-slice forces:</a:t>
            </a:r>
          </a:p>
          <a:p>
            <a:r>
              <a:rPr lang="en-US" sz="1700" dirty="0"/>
              <a:t>			</a:t>
            </a:r>
            <a:r>
              <a:rPr lang="pl-PL" sz="1700" dirty="0"/>
              <a:t>F</a:t>
            </a:r>
            <a:r>
              <a:rPr lang="en-US" sz="1700" dirty="0"/>
              <a:t> </a:t>
            </a:r>
            <a:r>
              <a:rPr lang="pl-PL" sz="1700" dirty="0"/>
              <a:t>=</a:t>
            </a:r>
            <a:r>
              <a:rPr lang="en-US" sz="1700" dirty="0"/>
              <a:t> </a:t>
            </a:r>
            <a:r>
              <a:rPr lang="el-GR" sz="1700" b="0" i="0" dirty="0">
                <a:effectLst/>
              </a:rPr>
              <a:t>Σ</a:t>
            </a:r>
            <a:r>
              <a:rPr lang="en-US" sz="1700" dirty="0"/>
              <a:t>[</a:t>
            </a:r>
            <a:r>
              <a:rPr lang="en-US" sz="1700" b="0" i="0" dirty="0">
                <a:effectLst/>
              </a:rPr>
              <a:t>c’ b </a:t>
            </a:r>
            <a:r>
              <a:rPr lang="en-US" sz="1700" dirty="0"/>
              <a:t>Sec </a:t>
            </a:r>
            <a:r>
              <a:rPr lang="el-GR" sz="1700" b="0" i="0" dirty="0">
                <a:effectLst/>
              </a:rPr>
              <a:t>α</a:t>
            </a:r>
            <a:r>
              <a:rPr lang="en-US" sz="1700" dirty="0"/>
              <a:t> + tan </a:t>
            </a:r>
            <a:r>
              <a:rPr lang="el-GR" sz="1700" b="0" i="0" dirty="0">
                <a:effectLst/>
                <a:latin typeface="Arial" panose="020B0604020202020204" pitchFamily="34" charset="0"/>
              </a:rPr>
              <a:t>φ</a:t>
            </a:r>
            <a:r>
              <a:rPr lang="en-US" sz="1700" b="0" i="0" dirty="0">
                <a:effectLst/>
                <a:latin typeface="Arial" panose="020B0604020202020204" pitchFamily="34" charset="0"/>
              </a:rPr>
              <a:t>’ (</a:t>
            </a:r>
            <a:r>
              <a:rPr lang="en-US" sz="1700" b="0" i="0" dirty="0">
                <a:effectLst/>
              </a:rPr>
              <a:t>W</a:t>
            </a:r>
            <a:r>
              <a:rPr lang="en-US" sz="1700" dirty="0">
                <a:latin typeface="Arial" panose="020B0604020202020204" pitchFamily="34" charset="0"/>
              </a:rPr>
              <a:t> </a:t>
            </a:r>
            <a:r>
              <a:rPr lang="en-US" sz="1700" dirty="0"/>
              <a:t>Cos </a:t>
            </a:r>
            <a:r>
              <a:rPr lang="el-GR" sz="1700" b="0" i="0" dirty="0">
                <a:effectLst/>
              </a:rPr>
              <a:t>α</a:t>
            </a:r>
            <a:r>
              <a:rPr lang="en-US" sz="1700" dirty="0"/>
              <a:t> - u b Sec </a:t>
            </a:r>
            <a:r>
              <a:rPr lang="el-GR" sz="1700" b="0" i="0" dirty="0">
                <a:effectLst/>
              </a:rPr>
              <a:t>α</a:t>
            </a:r>
            <a:r>
              <a:rPr lang="en-US" sz="1700" dirty="0"/>
              <a:t>)] / </a:t>
            </a:r>
            <a:r>
              <a:rPr lang="el-GR" sz="1700" b="0" i="0" dirty="0">
                <a:effectLst/>
              </a:rPr>
              <a:t>Σ</a:t>
            </a:r>
            <a:r>
              <a:rPr lang="en-US" sz="1700" b="0" i="0" dirty="0">
                <a:effectLst/>
              </a:rPr>
              <a:t>(W Sin </a:t>
            </a:r>
            <a:r>
              <a:rPr lang="el-GR" sz="1700" b="0" i="0" dirty="0">
                <a:effectLst/>
              </a:rPr>
              <a:t>α</a:t>
            </a:r>
            <a:r>
              <a:rPr lang="en-US" sz="1700" b="0" i="0" dirty="0">
                <a:effectLst/>
              </a:rPr>
              <a:t>) . </a:t>
            </a:r>
            <a:r>
              <a:rPr lang="en-US" sz="1700" dirty="0"/>
              <a:t> .  .  .  . (4)</a:t>
            </a:r>
          </a:p>
          <a:p>
            <a:r>
              <a:rPr lang="en-US" sz="1700" dirty="0"/>
              <a:t>		The actual factor of safety when inter-slice forces are considered is generally in the range of F - 1.35 F</a:t>
            </a:r>
          </a:p>
          <a:p>
            <a:r>
              <a:rPr lang="en-US" sz="1700" dirty="0"/>
              <a:t>     So, the initial value for iteration is set at F and we iterate up to 1.35  F with a suitable gradient.</a:t>
            </a:r>
          </a:p>
          <a:p>
            <a:endParaRPr lang="en-IN" sz="1700" dirty="0"/>
          </a:p>
        </p:txBody>
      </p:sp>
    </p:spTree>
    <p:extLst>
      <p:ext uri="{BB962C8B-B14F-4D97-AF65-F5344CB8AC3E}">
        <p14:creationId xmlns:p14="http://schemas.microsoft.com/office/powerpoint/2010/main" val="27119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8DB259-CD68-4ACB-B15A-5D5AEE31D767}"/>
              </a:ext>
            </a:extLst>
          </p:cNvPr>
          <p:cNvSpPr txBox="1"/>
          <p:nvPr/>
        </p:nvSpPr>
        <p:spPr>
          <a:xfrm>
            <a:off x="241916" y="192634"/>
            <a:ext cx="6094520" cy="369332"/>
          </a:xfrm>
          <a:prstGeom prst="rect">
            <a:avLst/>
          </a:prstGeom>
          <a:noFill/>
        </p:spPr>
        <p:txBody>
          <a:bodyPr wrap="square">
            <a:spAutoFit/>
          </a:bodyPr>
          <a:lstStyle/>
          <a:p>
            <a:r>
              <a:rPr lang="en-US" dirty="0"/>
              <a:t>4) Spencer’s Limit Equilibrium Method (Contd.)</a:t>
            </a:r>
            <a:endParaRPr lang="en-IN" dirty="0"/>
          </a:p>
        </p:txBody>
      </p:sp>
      <p:sp>
        <p:nvSpPr>
          <p:cNvPr id="4" name="TextBox 3">
            <a:extLst>
              <a:ext uri="{FF2B5EF4-FFF2-40B4-BE49-F238E27FC236}">
                <a16:creationId xmlns:a16="http://schemas.microsoft.com/office/drawing/2014/main" id="{834F1B48-994A-4992-9A0A-060AB1CE607B}"/>
              </a:ext>
            </a:extLst>
          </p:cNvPr>
          <p:cNvSpPr txBox="1"/>
          <p:nvPr/>
        </p:nvSpPr>
        <p:spPr>
          <a:xfrm>
            <a:off x="241916" y="687109"/>
            <a:ext cx="11458853" cy="5062924"/>
          </a:xfrm>
          <a:prstGeom prst="rect">
            <a:avLst/>
          </a:prstGeom>
          <a:noFill/>
        </p:spPr>
        <p:txBody>
          <a:bodyPr wrap="square" rtlCol="0">
            <a:spAutoFit/>
          </a:bodyPr>
          <a:lstStyle/>
          <a:p>
            <a:pPr marL="285750" indent="-285750">
              <a:buFont typeface="Arial" panose="020B0604020202020204" pitchFamily="34" charset="0"/>
              <a:buChar char="•"/>
            </a:pPr>
            <a:r>
              <a:rPr lang="en-US" sz="1700" dirty="0"/>
              <a:t>By resolving normal and parallel to the base of the slice the five forces shown in the free body diagram the following expression is obtained for the resultant (Q) of the two inter-slice forces acting on a slice:</a:t>
            </a:r>
          </a:p>
          <a:p>
            <a:r>
              <a:rPr lang="en-US" sz="1700" dirty="0"/>
              <a:t>		Q = [</a:t>
            </a:r>
            <a:r>
              <a:rPr lang="en-US" sz="1700" b="0" i="0" dirty="0">
                <a:effectLst/>
              </a:rPr>
              <a:t>c’ b </a:t>
            </a:r>
            <a:r>
              <a:rPr lang="en-US" sz="1700" dirty="0"/>
              <a:t>Sec </a:t>
            </a:r>
            <a:r>
              <a:rPr lang="el-GR" sz="1700" b="0" i="0" dirty="0">
                <a:effectLst/>
              </a:rPr>
              <a:t>α</a:t>
            </a:r>
            <a:r>
              <a:rPr lang="en-US" sz="1700" b="0" i="0" dirty="0">
                <a:effectLst/>
              </a:rPr>
              <a:t> / F</a:t>
            </a:r>
            <a:r>
              <a:rPr lang="en-US" sz="1700" dirty="0"/>
              <a:t> + tan </a:t>
            </a:r>
            <a:r>
              <a:rPr lang="el-GR" sz="1700" b="0" i="0" dirty="0">
                <a:effectLst/>
                <a:latin typeface="Arial" panose="020B0604020202020204" pitchFamily="34" charset="0"/>
              </a:rPr>
              <a:t>φ</a:t>
            </a:r>
            <a:r>
              <a:rPr lang="en-US" sz="1700" b="0" i="0" dirty="0">
                <a:effectLst/>
                <a:latin typeface="Arial" panose="020B0604020202020204" pitchFamily="34" charset="0"/>
              </a:rPr>
              <a:t>’ (</a:t>
            </a:r>
            <a:r>
              <a:rPr lang="en-US" sz="1700" b="0" i="0" dirty="0">
                <a:effectLst/>
              </a:rPr>
              <a:t>W</a:t>
            </a:r>
            <a:r>
              <a:rPr lang="en-US" sz="1700" dirty="0">
                <a:latin typeface="Arial" panose="020B0604020202020204" pitchFamily="34" charset="0"/>
              </a:rPr>
              <a:t> </a:t>
            </a:r>
            <a:r>
              <a:rPr lang="en-US" sz="1700" dirty="0"/>
              <a:t>Cos </a:t>
            </a:r>
            <a:r>
              <a:rPr lang="el-GR" sz="1700" b="0" i="0" dirty="0">
                <a:effectLst/>
              </a:rPr>
              <a:t>α</a:t>
            </a:r>
            <a:r>
              <a:rPr lang="en-US" sz="1700" dirty="0"/>
              <a:t> - u b Sec </a:t>
            </a:r>
            <a:r>
              <a:rPr lang="el-GR" sz="1700" b="0" i="0" dirty="0">
                <a:effectLst/>
              </a:rPr>
              <a:t>α</a:t>
            </a:r>
            <a:r>
              <a:rPr lang="en-US" sz="1700" dirty="0"/>
              <a:t>) / F – W Sin </a:t>
            </a:r>
            <a:r>
              <a:rPr lang="el-GR" sz="1700" b="0" i="0" dirty="0">
                <a:effectLst/>
              </a:rPr>
              <a:t>α</a:t>
            </a:r>
            <a:r>
              <a:rPr lang="en-US" sz="1700" b="0" i="0" dirty="0">
                <a:effectLst/>
              </a:rPr>
              <a:t>] / [Cos(</a:t>
            </a:r>
            <a:r>
              <a:rPr lang="el-GR" sz="1700" b="0" i="0" dirty="0">
                <a:effectLst/>
              </a:rPr>
              <a:t>α</a:t>
            </a:r>
            <a:r>
              <a:rPr lang="en-US" sz="1700" b="0" i="0" dirty="0">
                <a:effectLst/>
              </a:rPr>
              <a:t> -</a:t>
            </a:r>
            <a:r>
              <a:rPr lang="el-GR" sz="1700" b="0" i="0" dirty="0">
                <a:effectLst/>
              </a:rPr>
              <a:t> θ</a:t>
            </a:r>
            <a:r>
              <a:rPr lang="en-US" sz="1700" b="0" i="0" dirty="0">
                <a:effectLst/>
              </a:rPr>
              <a:t>) ( 1 + </a:t>
            </a:r>
            <a:r>
              <a:rPr lang="en-US" sz="1700" dirty="0"/>
              <a:t>tan </a:t>
            </a:r>
            <a:r>
              <a:rPr lang="el-GR" sz="1700" b="0" i="0" dirty="0">
                <a:effectLst/>
                <a:latin typeface="Arial" panose="020B0604020202020204" pitchFamily="34" charset="0"/>
              </a:rPr>
              <a:t>φ</a:t>
            </a:r>
            <a:r>
              <a:rPr lang="en-US" sz="1700" b="0" i="0" dirty="0">
                <a:effectLst/>
                <a:latin typeface="Arial" panose="020B0604020202020204" pitchFamily="34" charset="0"/>
              </a:rPr>
              <a:t>’ tan(</a:t>
            </a:r>
            <a:r>
              <a:rPr lang="el-GR" sz="1700" b="0" i="0" dirty="0">
                <a:effectLst/>
              </a:rPr>
              <a:t>α</a:t>
            </a:r>
            <a:r>
              <a:rPr lang="en-US" sz="1700" b="0" i="0" dirty="0">
                <a:effectLst/>
              </a:rPr>
              <a:t> -</a:t>
            </a:r>
            <a:r>
              <a:rPr lang="el-GR" sz="1700" b="0" i="0" dirty="0">
                <a:effectLst/>
              </a:rPr>
              <a:t> θ</a:t>
            </a:r>
            <a:r>
              <a:rPr lang="en-US" sz="1700" b="0" i="0" dirty="0">
                <a:effectLst/>
              </a:rPr>
              <a:t>) /F)]</a:t>
            </a:r>
          </a:p>
          <a:p>
            <a:pPr marL="285750" indent="-285750">
              <a:buFont typeface="Arial" panose="020B0604020202020204" pitchFamily="34" charset="0"/>
              <a:buChar char="•"/>
            </a:pPr>
            <a:r>
              <a:rPr lang="en-US" sz="1700" dirty="0"/>
              <a:t>Now if the external forces on the embankment are in equilibrium, the vectorial sum of the inter-slice forces must be zero. In other words, the sum of the horizontal components of the inter-slice forces must be zero and the sum of their vertical components must also be zero, i.e.</a:t>
            </a:r>
          </a:p>
          <a:p>
            <a:r>
              <a:rPr lang="en-US" sz="1700" dirty="0"/>
              <a:t> 							</a:t>
            </a:r>
            <a:r>
              <a:rPr lang="el-GR" sz="1700" b="0" i="0" dirty="0">
                <a:effectLst/>
              </a:rPr>
              <a:t> </a:t>
            </a:r>
            <a:r>
              <a:rPr lang="en-US" sz="1700" b="0" i="0" dirty="0">
                <a:effectLst/>
              </a:rPr>
              <a:t>		</a:t>
            </a:r>
            <a:r>
              <a:rPr lang="el-GR" sz="1700" b="0" i="0" dirty="0">
                <a:effectLst/>
              </a:rPr>
              <a:t>Σ</a:t>
            </a:r>
            <a:r>
              <a:rPr lang="en-US" sz="1700" b="0" i="0" dirty="0">
                <a:effectLst/>
              </a:rPr>
              <a:t>(Q Cos </a:t>
            </a:r>
            <a:r>
              <a:rPr lang="el-GR" sz="1700" b="0" i="0" dirty="0">
                <a:effectLst/>
              </a:rPr>
              <a:t>θ</a:t>
            </a:r>
            <a:r>
              <a:rPr lang="en-US" sz="1700" b="0" i="0" dirty="0">
                <a:effectLst/>
              </a:rPr>
              <a:t>) = 0   .  .  .  .  .  .  .  .  .  . (5)</a:t>
            </a:r>
          </a:p>
          <a:p>
            <a:r>
              <a:rPr lang="en-US" sz="1700" dirty="0"/>
              <a:t>								and, </a:t>
            </a:r>
            <a:r>
              <a:rPr lang="el-GR" sz="1700" b="0" i="0" dirty="0">
                <a:effectLst/>
              </a:rPr>
              <a:t>Σ</a:t>
            </a:r>
            <a:r>
              <a:rPr lang="en-US" sz="1700" b="0" i="0" dirty="0">
                <a:effectLst/>
              </a:rPr>
              <a:t>(Q Sin </a:t>
            </a:r>
            <a:r>
              <a:rPr lang="el-GR" sz="1700" b="0" i="0" dirty="0">
                <a:effectLst/>
              </a:rPr>
              <a:t>θ</a:t>
            </a:r>
            <a:r>
              <a:rPr lang="en-US" sz="1700" b="0" i="0" dirty="0">
                <a:effectLst/>
              </a:rPr>
              <a:t>) = 0    .  .  .  .  .  .  .  .  .  . (6)</a:t>
            </a:r>
          </a:p>
          <a:p>
            <a:r>
              <a:rPr lang="en-US" sz="1700" dirty="0"/>
              <a:t>     	Since the inclinations of Q for each slice is considered to be equal for this method, </a:t>
            </a:r>
            <a:r>
              <a:rPr lang="el-GR" sz="1700" b="0" i="0" dirty="0">
                <a:effectLst/>
              </a:rPr>
              <a:t>θ</a:t>
            </a:r>
            <a:r>
              <a:rPr lang="en-US" sz="1700" b="0" i="0" dirty="0">
                <a:effectLst/>
              </a:rPr>
              <a:t>, Cos </a:t>
            </a:r>
            <a:r>
              <a:rPr lang="el-GR" sz="1700" b="0" i="0" dirty="0">
                <a:effectLst/>
              </a:rPr>
              <a:t>θ</a:t>
            </a:r>
            <a:r>
              <a:rPr lang="en-US" sz="1700" b="0" i="0" dirty="0">
                <a:effectLst/>
              </a:rPr>
              <a:t> and Sin </a:t>
            </a:r>
            <a:r>
              <a:rPr lang="el-GR" sz="1700" b="0" i="0" dirty="0">
                <a:effectLst/>
              </a:rPr>
              <a:t>θ</a:t>
            </a:r>
            <a:r>
              <a:rPr lang="en-US" sz="1700" b="0" i="0" dirty="0">
                <a:effectLst/>
              </a:rPr>
              <a:t> are the</a:t>
            </a:r>
          </a:p>
          <a:p>
            <a:r>
              <a:rPr lang="en-US" sz="1700" dirty="0"/>
              <a:t>     </a:t>
            </a:r>
            <a:r>
              <a:rPr lang="en-US" sz="1700" b="0" i="0" dirty="0">
                <a:effectLst/>
              </a:rPr>
              <a:t>same for each slice and hence they can be removed out of the summation and th</a:t>
            </a:r>
            <a:r>
              <a:rPr lang="en-US" sz="1700" dirty="0"/>
              <a:t>e condition becomes:</a:t>
            </a:r>
          </a:p>
          <a:p>
            <a:r>
              <a:rPr lang="en-IN" sz="1700" dirty="0"/>
              <a:t>										</a:t>
            </a:r>
            <a:r>
              <a:rPr lang="el-GR" sz="1700" b="0" i="0" dirty="0">
                <a:effectLst/>
              </a:rPr>
              <a:t> Σ</a:t>
            </a:r>
            <a:r>
              <a:rPr lang="en-US" sz="1700" b="0" i="0" dirty="0">
                <a:effectLst/>
              </a:rPr>
              <a:t>Q = 0       .  .  .  .  .  .  .  .  .  . (7)</a:t>
            </a:r>
          </a:p>
          <a:p>
            <a:pPr marL="285750" indent="-285750">
              <a:buFont typeface="Arial" panose="020B0604020202020204" pitchFamily="34" charset="0"/>
              <a:buChar char="•"/>
            </a:pPr>
            <a:r>
              <a:rPr lang="en-US" sz="1700" dirty="0"/>
              <a:t>Furthermore, if the sum of the moments of the external forces about the center of rotation is zero, the sum of the moments of the inter-slice forces about the center of rotation must also be zero:</a:t>
            </a:r>
          </a:p>
          <a:p>
            <a:r>
              <a:rPr lang="en-US" sz="1700" dirty="0"/>
              <a:t>								 </a:t>
            </a:r>
            <a:r>
              <a:rPr lang="el-GR" sz="1700" b="0" i="0" dirty="0">
                <a:effectLst/>
              </a:rPr>
              <a:t>Σ</a:t>
            </a:r>
            <a:r>
              <a:rPr lang="en-US" sz="1700" b="0" i="0" dirty="0">
                <a:effectLst/>
              </a:rPr>
              <a:t>(Q R Cos(</a:t>
            </a:r>
            <a:r>
              <a:rPr lang="el-GR" sz="1700" b="0" i="0" dirty="0">
                <a:effectLst/>
              </a:rPr>
              <a:t>α</a:t>
            </a:r>
            <a:r>
              <a:rPr lang="en-US" sz="1700" b="0" i="0" dirty="0">
                <a:effectLst/>
              </a:rPr>
              <a:t> - </a:t>
            </a:r>
            <a:r>
              <a:rPr lang="el-GR" sz="1700" b="0" i="0" dirty="0">
                <a:effectLst/>
              </a:rPr>
              <a:t>θ</a:t>
            </a:r>
            <a:r>
              <a:rPr lang="en-US" sz="1700" b="0" i="0" dirty="0">
                <a:effectLst/>
              </a:rPr>
              <a:t>)) = 0 </a:t>
            </a:r>
          </a:p>
          <a:p>
            <a:r>
              <a:rPr lang="en-US" sz="1700" dirty="0"/>
              <a:t>	 And since the slip surface is assumed to be circular, the radius of curvature (R) is constant and the condition</a:t>
            </a:r>
          </a:p>
          <a:p>
            <a:r>
              <a:rPr lang="en-US" sz="1700" dirty="0"/>
              <a:t>     becomes: 						     </a:t>
            </a:r>
            <a:r>
              <a:rPr lang="el-GR" sz="1700" b="0" i="0" dirty="0">
                <a:effectLst/>
              </a:rPr>
              <a:t> Σ</a:t>
            </a:r>
            <a:r>
              <a:rPr lang="en-US" sz="1700" b="0" i="0" dirty="0">
                <a:effectLst/>
              </a:rPr>
              <a:t>(Q Cos(</a:t>
            </a:r>
            <a:r>
              <a:rPr lang="el-GR" sz="1700" b="0" i="0" dirty="0">
                <a:effectLst/>
              </a:rPr>
              <a:t>α</a:t>
            </a:r>
            <a:r>
              <a:rPr lang="en-US" sz="1700" b="0" i="0" dirty="0">
                <a:effectLst/>
              </a:rPr>
              <a:t> - </a:t>
            </a:r>
            <a:r>
              <a:rPr lang="el-GR" sz="1700" b="0" i="0" dirty="0">
                <a:effectLst/>
              </a:rPr>
              <a:t>θ</a:t>
            </a:r>
            <a:r>
              <a:rPr lang="en-US" sz="1700" b="0" i="0" dirty="0">
                <a:effectLst/>
              </a:rPr>
              <a:t>)) = 0 </a:t>
            </a:r>
            <a:r>
              <a:rPr lang="en-US" sz="1700" dirty="0"/>
              <a:t>	 .  .  .  .  .  .  .  . (8)</a:t>
            </a:r>
          </a:p>
          <a:p>
            <a:pPr marL="285750" indent="-285750">
              <a:buFont typeface="Arial" panose="020B0604020202020204" pitchFamily="34" charset="0"/>
              <a:buChar char="•"/>
            </a:pPr>
            <a:r>
              <a:rPr lang="en-US" sz="1700" dirty="0"/>
              <a:t>Values of F and of </a:t>
            </a:r>
            <a:r>
              <a:rPr lang="el-GR" sz="1700" b="0" i="0" dirty="0">
                <a:effectLst/>
              </a:rPr>
              <a:t>θ</a:t>
            </a:r>
            <a:r>
              <a:rPr lang="en-US" sz="1700" dirty="0"/>
              <a:t> must be found which satisfy the equations (7) and (8) and it must be noted that although, for a given slice, the value of 0 will be the same in each equation, the inter-slice forces will not necessarily be parallel throughout. 			</a:t>
            </a:r>
            <a:r>
              <a:rPr lang="en-US" sz="1700" b="0" i="0" dirty="0">
                <a:effectLst/>
              </a:rPr>
              <a:t> </a:t>
            </a:r>
            <a:endParaRPr lang="en-IN" sz="1700" dirty="0"/>
          </a:p>
        </p:txBody>
      </p:sp>
    </p:spTree>
    <p:extLst>
      <p:ext uri="{BB962C8B-B14F-4D97-AF65-F5344CB8AC3E}">
        <p14:creationId xmlns:p14="http://schemas.microsoft.com/office/powerpoint/2010/main" val="38900651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1620</TotalTime>
  <Words>8256</Words>
  <Application>Microsoft Office PowerPoint</Application>
  <PresentationFormat>Widescreen</PresentationFormat>
  <Paragraphs>336</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vt:lpstr>
      <vt:lpstr>Bookman Old Style</vt:lpstr>
      <vt:lpstr>Roboto</vt:lpstr>
      <vt:lpstr>Rockwell</vt:lpstr>
      <vt:lpstr>Wingdings</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 Naik</dc:creator>
  <cp:lastModifiedBy>Tejas Naik</cp:lastModifiedBy>
  <cp:revision>115</cp:revision>
  <dcterms:created xsi:type="dcterms:W3CDTF">2021-04-17T12:48:45Z</dcterms:created>
  <dcterms:modified xsi:type="dcterms:W3CDTF">2021-04-20T08:09:14Z</dcterms:modified>
</cp:coreProperties>
</file>